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81" r:id="rId2"/>
    <p:sldMasterId id="2147483788" r:id="rId3"/>
  </p:sldMasterIdLst>
  <p:notesMasterIdLst>
    <p:notesMasterId r:id="rId28"/>
  </p:notesMasterIdLst>
  <p:handoutMasterIdLst>
    <p:handoutMasterId r:id="rId29"/>
  </p:handoutMasterIdLst>
  <p:sldIdLst>
    <p:sldId id="436" r:id="rId4"/>
    <p:sldId id="467" r:id="rId5"/>
    <p:sldId id="504" r:id="rId6"/>
    <p:sldId id="433" r:id="rId7"/>
    <p:sldId id="468" r:id="rId8"/>
    <p:sldId id="437" r:id="rId9"/>
    <p:sldId id="505" r:id="rId10"/>
    <p:sldId id="473" r:id="rId11"/>
    <p:sldId id="443" r:id="rId12"/>
    <p:sldId id="470" r:id="rId13"/>
    <p:sldId id="475" r:id="rId14"/>
    <p:sldId id="506" r:id="rId15"/>
    <p:sldId id="476" r:id="rId16"/>
    <p:sldId id="509" r:id="rId17"/>
    <p:sldId id="477" r:id="rId18"/>
    <p:sldId id="511" r:id="rId19"/>
    <p:sldId id="507" r:id="rId20"/>
    <p:sldId id="479" r:id="rId21"/>
    <p:sldId id="487" r:id="rId22"/>
    <p:sldId id="512" r:id="rId23"/>
    <p:sldId id="488" r:id="rId24"/>
    <p:sldId id="510" r:id="rId25"/>
    <p:sldId id="498" r:id="rId26"/>
    <p:sldId id="440" r:id="rId27"/>
  </p:sldIdLst>
  <p:sldSz cx="9144000" cy="5143500" type="screen16x9"/>
  <p:notesSz cx="6858000" cy="9313863"/>
  <p:custDataLst>
    <p:tags r:id="rId30"/>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74"/>
    <a:srgbClr val="9A004D"/>
    <a:srgbClr val="FFE1FF"/>
    <a:srgbClr val="669900"/>
    <a:srgbClr val="660033"/>
    <a:srgbClr val="92D050"/>
    <a:srgbClr val="F0D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6081" autoAdjust="0"/>
  </p:normalViewPr>
  <p:slideViewPr>
    <p:cSldViewPr>
      <p:cViewPr varScale="1">
        <p:scale>
          <a:sx n="110" d="100"/>
          <a:sy n="110" d="100"/>
        </p:scale>
        <p:origin x="60" y="231"/>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28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88848047071794"/>
          <c:y val="5.0925925925925923E-2"/>
          <c:w val="0.80681325534876291"/>
          <c:h val="0.8416746864975212"/>
        </c:manualLayout>
      </c:layout>
      <c:barChart>
        <c:barDir val="col"/>
        <c:grouping val="clustered"/>
        <c:varyColors val="0"/>
        <c:ser>
          <c:idx val="0"/>
          <c:order val="0"/>
          <c:spPr>
            <a:solidFill>
              <a:srgbClr val="7030A0"/>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A6E8-4E5A-B719-EB024C4D8CDF}"/>
              </c:ext>
            </c:extLst>
          </c:dPt>
          <c:cat>
            <c:numRef>
              <c:f>Sheet1!$A$1:$A$6</c:f>
              <c:numCache>
                <c:formatCode>General</c:formatCode>
                <c:ptCount val="6"/>
                <c:pt idx="0">
                  <c:v>0</c:v>
                </c:pt>
                <c:pt idx="1">
                  <c:v>1</c:v>
                </c:pt>
                <c:pt idx="2">
                  <c:v>2</c:v>
                </c:pt>
                <c:pt idx="3">
                  <c:v>3</c:v>
                </c:pt>
                <c:pt idx="4">
                  <c:v>6</c:v>
                </c:pt>
                <c:pt idx="5">
                  <c:v>9</c:v>
                </c:pt>
              </c:numCache>
            </c:numRef>
          </c:cat>
          <c:val>
            <c:numRef>
              <c:f>Sheet1!$B$1:$B$6</c:f>
              <c:numCache>
                <c:formatCode>0%</c:formatCode>
                <c:ptCount val="6"/>
                <c:pt idx="0">
                  <c:v>0.92</c:v>
                </c:pt>
                <c:pt idx="1">
                  <c:v>0.9</c:v>
                </c:pt>
                <c:pt idx="2">
                  <c:v>0.89</c:v>
                </c:pt>
                <c:pt idx="3">
                  <c:v>0.87</c:v>
                </c:pt>
                <c:pt idx="4">
                  <c:v>0.83</c:v>
                </c:pt>
                <c:pt idx="5">
                  <c:v>0.79</c:v>
                </c:pt>
              </c:numCache>
            </c:numRef>
          </c:val>
          <c:extLst>
            <c:ext xmlns:c16="http://schemas.microsoft.com/office/drawing/2014/chart" uri="{C3380CC4-5D6E-409C-BE32-E72D297353CC}">
              <c16:uniqueId val="{00000002-A6E8-4E5A-B719-EB024C4D8CDF}"/>
            </c:ext>
          </c:extLst>
        </c:ser>
        <c:dLbls>
          <c:showLegendKey val="0"/>
          <c:showVal val="0"/>
          <c:showCatName val="0"/>
          <c:showSerName val="0"/>
          <c:showPercent val="0"/>
          <c:showBubbleSize val="0"/>
        </c:dLbls>
        <c:gapWidth val="219"/>
        <c:overlap val="-27"/>
        <c:axId val="1619304847"/>
        <c:axId val="1619303183"/>
      </c:barChart>
      <c:dateAx>
        <c:axId val="161930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9303183"/>
        <c:crosses val="autoZero"/>
        <c:auto val="0"/>
        <c:lblOffset val="100"/>
        <c:baseTimeUnit val="days"/>
      </c:dateAx>
      <c:valAx>
        <c:axId val="16193031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93048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884807"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884807"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5" cy="465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07" y="0"/>
            <a:ext cx="2971645" cy="465056"/>
          </a:xfrm>
          <a:prstGeom prst="rect">
            <a:avLst/>
          </a:prstGeom>
        </p:spPr>
        <p:txBody>
          <a:bodyPr vert="horz" lIns="91440" tIns="45720" rIns="91440" bIns="45720" rtlCol="0"/>
          <a:lstStyle>
            <a:lvl1pPr algn="r">
              <a:defRPr sz="1200"/>
            </a:lvl1pPr>
          </a:lstStyle>
          <a:p>
            <a:fld id="{B952C7B8-868C-48F0-ACF3-0F448B8F976C}" type="datetimeFigureOut">
              <a:rPr lang="en-US" smtClean="0"/>
              <a:pPr/>
              <a:t>7/18/2019</a:t>
            </a:fld>
            <a:endParaRPr lang="en-US"/>
          </a:p>
        </p:txBody>
      </p:sp>
      <p:sp>
        <p:nvSpPr>
          <p:cNvPr id="4" name="Slide Image Placeholder 3"/>
          <p:cNvSpPr>
            <a:spLocks noGrp="1" noRot="1" noChangeAspect="1"/>
          </p:cNvSpPr>
          <p:nvPr>
            <p:ph type="sldImg" idx="2"/>
          </p:nvPr>
        </p:nvSpPr>
        <p:spPr>
          <a:xfrm>
            <a:off x="325438" y="700088"/>
            <a:ext cx="6208712"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646" y="4424404"/>
            <a:ext cx="5486709" cy="419028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7215"/>
            <a:ext cx="2971645" cy="4650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07" y="8847215"/>
            <a:ext cx="2971645" cy="465056"/>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700088"/>
            <a:ext cx="6208712"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292691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700088"/>
            <a:ext cx="6208712"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21</a:t>
            </a:fld>
            <a:endParaRPr lang="en-US"/>
          </a:p>
        </p:txBody>
      </p:sp>
    </p:spTree>
    <p:extLst>
      <p:ext uri="{BB962C8B-B14F-4D97-AF65-F5344CB8AC3E}">
        <p14:creationId xmlns:p14="http://schemas.microsoft.com/office/powerpoint/2010/main" val="186316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700088"/>
            <a:ext cx="6208712"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22</a:t>
            </a:fld>
            <a:endParaRPr lang="en-US"/>
          </a:p>
        </p:txBody>
      </p:sp>
    </p:spTree>
    <p:extLst>
      <p:ext uri="{BB962C8B-B14F-4D97-AF65-F5344CB8AC3E}">
        <p14:creationId xmlns:p14="http://schemas.microsoft.com/office/powerpoint/2010/main" val="48585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700088"/>
            <a:ext cx="6208712"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23</a:t>
            </a:fld>
            <a:endParaRPr lang="en-US"/>
          </a:p>
        </p:txBody>
      </p:sp>
    </p:spTree>
    <p:extLst>
      <p:ext uri="{BB962C8B-B14F-4D97-AF65-F5344CB8AC3E}">
        <p14:creationId xmlns:p14="http://schemas.microsoft.com/office/powerpoint/2010/main" val="287707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700088"/>
            <a:ext cx="6208712" cy="3492500"/>
          </a:xfrm>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24</a:t>
            </a:fld>
            <a:endParaRPr lang="en-US"/>
          </a:p>
        </p:txBody>
      </p:sp>
    </p:spTree>
    <p:extLst>
      <p:ext uri="{BB962C8B-B14F-4D97-AF65-F5344CB8AC3E}">
        <p14:creationId xmlns:p14="http://schemas.microsoft.com/office/powerpoint/2010/main" val="526098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028700"/>
            <a:ext cx="4724400" cy="3543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3"/>
          <p:cNvSpPr>
            <a:spLocks noGrp="1"/>
          </p:cNvSpPr>
          <p:nvPr>
            <p:ph type="title"/>
          </p:nvPr>
        </p:nvSpPr>
        <p:spPr>
          <a:xfrm>
            <a:off x="381000" y="1028700"/>
            <a:ext cx="2743200" cy="2686050"/>
          </a:xfrm>
        </p:spPr>
        <p:txBody>
          <a:bodyPr anchor="t"/>
          <a:lstStyle>
            <a:lvl1pPr algn="r">
              <a:defRPr>
                <a:solidFill>
                  <a:schemeClr val="accent1"/>
                </a:solidFill>
              </a:defRPr>
            </a:lvl1pPr>
          </a:lstStyle>
          <a:p>
            <a:r>
              <a:rPr lang="en-US" dirty="0" smtClean="0"/>
              <a:t>Click to edit Master title style</a:t>
            </a:r>
            <a:endParaRPr lang="en-US" dirty="0"/>
          </a:p>
        </p:txBody>
      </p:sp>
      <p:cxnSp>
        <p:nvCxnSpPr>
          <p:cNvPr id="10" name="Straight Connector 9"/>
          <p:cNvCxnSpPr/>
          <p:nvPr userDrawn="1"/>
        </p:nvCxnSpPr>
        <p:spPr>
          <a:xfrm rot="5400000">
            <a:off x="2021165" y="2770981"/>
            <a:ext cx="348615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9897"/>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0"/>
            <a:ext cx="8229600" cy="35889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8846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9897"/>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72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72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4740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9897"/>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32017"/>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11838"/>
            <a:ext cx="4040188" cy="32155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32017"/>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11838"/>
            <a:ext cx="4041775" cy="32155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6129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9897"/>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5359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2922588" cy="12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743200"/>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97819"/>
            <a:ext cx="7772400" cy="1102519"/>
          </a:xfrm>
        </p:spPr>
        <p:txBody>
          <a:bodyPr/>
          <a:lstStyle>
            <a:lvl1pPr>
              <a:defRPr>
                <a:solidFill>
                  <a:srgbClr val="7400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42951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9897"/>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0"/>
            <a:ext cx="8229600" cy="35889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441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9897"/>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72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72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348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9897"/>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32017"/>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11838"/>
            <a:ext cx="4040188" cy="32155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32017"/>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11838"/>
            <a:ext cx="4041775" cy="32155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298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9897"/>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783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1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43200"/>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97819"/>
            <a:ext cx="7772400" cy="1102519"/>
          </a:xfrm>
        </p:spPr>
        <p:txBody>
          <a:bodyPr/>
          <a:lstStyle>
            <a:lvl1pPr>
              <a:defRPr>
                <a:solidFill>
                  <a:srgbClr val="7400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328617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4000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371600"/>
            <a:ext cx="8229600" cy="322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4" name="Rectangle 4"/>
          <p:cNvSpPr>
            <a:spLocks noGrp="1" noChangeArrowheads="1"/>
          </p:cNvSpPr>
          <p:nvPr>
            <p:ph type="dt" sz="half" idx="2"/>
          </p:nvPr>
        </p:nvSpPr>
        <p:spPr bwMode="auto">
          <a:xfrm>
            <a:off x="457200" y="4686300"/>
            <a:ext cx="1676400" cy="342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4686300"/>
            <a:ext cx="2895600" cy="342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4686300"/>
            <a:ext cx="1905000" cy="342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14300"/>
            <a:ext cx="228600" cy="139757"/>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sp>
        <p:nvSpPr>
          <p:cNvPr id="2058" name="Rectangle 10"/>
          <p:cNvSpPr>
            <a:spLocks noChangeArrowheads="1"/>
          </p:cNvSpPr>
          <p:nvPr/>
        </p:nvSpPr>
        <p:spPr bwMode="auto">
          <a:xfrm>
            <a:off x="279401" y="114300"/>
            <a:ext cx="8455025" cy="139757"/>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sp>
        <p:nvSpPr>
          <p:cNvPr id="2059" name="Rectangle 11"/>
          <p:cNvSpPr>
            <a:spLocks noChangeArrowheads="1"/>
          </p:cNvSpPr>
          <p:nvPr/>
        </p:nvSpPr>
        <p:spPr bwMode="auto">
          <a:xfrm>
            <a:off x="279401" y="254056"/>
            <a:ext cx="8455025" cy="84818"/>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sp>
        <p:nvSpPr>
          <p:cNvPr id="2060" name="Rectangle 12"/>
          <p:cNvSpPr>
            <a:spLocks noChangeArrowheads="1"/>
          </p:cNvSpPr>
          <p:nvPr/>
        </p:nvSpPr>
        <p:spPr bwMode="auto">
          <a:xfrm>
            <a:off x="8737600" y="254057"/>
            <a:ext cx="228600" cy="8289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4572000"/>
            <a:ext cx="1169988" cy="52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99334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notesSlide" Target="../notesSlides/notesSlide5.xml"/><Relationship Id="rId21" Type="http://schemas.openxmlformats.org/officeDocument/2006/relationships/image" Target="../media/image37.jpeg"/><Relationship Id="rId7" Type="http://schemas.openxmlformats.org/officeDocument/2006/relationships/image" Target="../media/image23.png"/><Relationship Id="rId12" Type="http://schemas.openxmlformats.org/officeDocument/2006/relationships/image" Target="../media/image28.jpeg"/><Relationship Id="rId17" Type="http://schemas.openxmlformats.org/officeDocument/2006/relationships/image" Target="../media/image33.png"/><Relationship Id="rId2" Type="http://schemas.openxmlformats.org/officeDocument/2006/relationships/slideLayout" Target="../slideLayouts/slideLayout10.xml"/><Relationship Id="rId16" Type="http://schemas.openxmlformats.org/officeDocument/2006/relationships/image" Target="../media/image32.png"/><Relationship Id="rId20" Type="http://schemas.openxmlformats.org/officeDocument/2006/relationships/image" Target="../media/image36.jpeg"/><Relationship Id="rId1" Type="http://schemas.openxmlformats.org/officeDocument/2006/relationships/tags" Target="../tags/tag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png"/><Relationship Id="rId19" Type="http://schemas.openxmlformats.org/officeDocument/2006/relationships/image" Target="../media/image35.jpe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jpeg"/><Relationship Id="rId22"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49250" y="971550"/>
            <a:ext cx="8521699" cy="1754326"/>
          </a:xfrm>
        </p:spPr>
        <p:txBody>
          <a:bodyPr wrap="square" anchor="t" anchorCtr="1">
            <a:spAutoFit/>
          </a:bodyPr>
          <a:lstStyle/>
          <a:p>
            <a:r>
              <a:rPr lang="en-US" sz="3600" b="1" dirty="0"/>
              <a:t>High uptake and </a:t>
            </a:r>
            <a:r>
              <a:rPr lang="en-US" sz="3600" b="1" dirty="0" smtClean="0"/>
              <a:t>sustained impact on HIV-1 incidence: final results of an </a:t>
            </a:r>
            <a:r>
              <a:rPr lang="en-US" sz="3600" b="1" dirty="0"/>
              <a:t>open-label </a:t>
            </a:r>
            <a:r>
              <a:rPr lang="en-US" sz="3600" b="1" dirty="0" smtClean="0"/>
              <a:t>extension trial </a:t>
            </a:r>
            <a:r>
              <a:rPr lang="en-US" sz="3600" b="1" dirty="0"/>
              <a:t>of the </a:t>
            </a:r>
            <a:r>
              <a:rPr lang="en-US" sz="3600" b="1" dirty="0" err="1"/>
              <a:t>dapivirine</a:t>
            </a:r>
            <a:r>
              <a:rPr lang="en-US" sz="3600" b="1" dirty="0"/>
              <a:t> ring</a:t>
            </a:r>
            <a:endParaRPr lang="en-US" sz="3600" dirty="0"/>
          </a:p>
        </p:txBody>
      </p:sp>
      <p:sp>
        <p:nvSpPr>
          <p:cNvPr id="4" name="Subtitle 1"/>
          <p:cNvSpPr>
            <a:spLocks noGrp="1"/>
          </p:cNvSpPr>
          <p:nvPr>
            <p:ph type="subTitle" idx="1"/>
          </p:nvPr>
        </p:nvSpPr>
        <p:spPr>
          <a:xfrm>
            <a:off x="533399" y="3028950"/>
            <a:ext cx="8153400" cy="1908215"/>
          </a:xfrm>
        </p:spPr>
        <p:txBody>
          <a:bodyPr wrap="square">
            <a:spAutoFit/>
          </a:bodyPr>
          <a:lstStyle/>
          <a:p>
            <a:r>
              <a:rPr lang="en-US" sz="1800" dirty="0">
                <a:solidFill>
                  <a:schemeClr val="tx1"/>
                </a:solidFill>
              </a:rPr>
              <a:t>Jared Baeten, </a:t>
            </a:r>
            <a:r>
              <a:rPr lang="en-US" sz="1800" dirty="0" err="1">
                <a:solidFill>
                  <a:schemeClr val="tx1"/>
                </a:solidFill>
              </a:rPr>
              <a:t>Thesla</a:t>
            </a:r>
            <a:r>
              <a:rPr lang="en-US" sz="1800" dirty="0">
                <a:solidFill>
                  <a:schemeClr val="tx1"/>
                </a:solidFill>
              </a:rPr>
              <a:t> </a:t>
            </a:r>
            <a:r>
              <a:rPr lang="en-US" sz="1800" dirty="0" err="1">
                <a:solidFill>
                  <a:schemeClr val="tx1"/>
                </a:solidFill>
              </a:rPr>
              <a:t>Palanee</a:t>
            </a:r>
            <a:r>
              <a:rPr lang="en-US" sz="1800" dirty="0">
                <a:solidFill>
                  <a:schemeClr val="tx1"/>
                </a:solidFill>
              </a:rPr>
              <a:t>-Phillips, Nyaradzo Mgodi, Gita Ramjee, Brenda Gati, Felix Mhlanga, Portia Hunidzarira, Leila E. Mansoor, Samantha Siva, Vaneshree Govender, Bonus Makanani, Logashvari Naidoo, Nishanta Singh, </a:t>
            </a:r>
            <a:r>
              <a:rPr lang="en-US" sz="1800" dirty="0" err="1">
                <a:solidFill>
                  <a:schemeClr val="tx1"/>
                </a:solidFill>
              </a:rPr>
              <a:t>Gonasagrie</a:t>
            </a:r>
            <a:r>
              <a:rPr lang="en-US" sz="1800" dirty="0">
                <a:solidFill>
                  <a:schemeClr val="tx1"/>
                </a:solidFill>
              </a:rPr>
              <a:t> Nair, Lameck Chinula, Ashley J. Mayo, Daniel Szydlo, Lydia Soto-Torres, </a:t>
            </a:r>
            <a:r>
              <a:rPr lang="en-US" sz="1800" dirty="0" err="1">
                <a:solidFill>
                  <a:schemeClr val="tx1"/>
                </a:solidFill>
              </a:rPr>
              <a:t>Annalene</a:t>
            </a:r>
            <a:r>
              <a:rPr lang="en-US" sz="1800" dirty="0">
                <a:solidFill>
                  <a:schemeClr val="tx1"/>
                </a:solidFill>
              </a:rPr>
              <a:t> </a:t>
            </a:r>
            <a:r>
              <a:rPr lang="en-US" sz="1800" dirty="0" err="1">
                <a:solidFill>
                  <a:schemeClr val="tx1"/>
                </a:solidFill>
              </a:rPr>
              <a:t>Nel</a:t>
            </a:r>
            <a:r>
              <a:rPr lang="en-US" sz="1800" dirty="0">
                <a:solidFill>
                  <a:schemeClr val="tx1"/>
                </a:solidFill>
              </a:rPr>
              <a:t>, Zeda Rosenberg, Sharon Hillier, Elizabeth Brown, MTN-025/HOPE Study Team</a:t>
            </a:r>
          </a:p>
          <a:p>
            <a:pPr>
              <a:spcBef>
                <a:spcPts val="0"/>
              </a:spcBef>
            </a:pPr>
            <a:r>
              <a:rPr lang="en-US" altLang="en-US" sz="2800" i="1" dirty="0" smtClean="0">
                <a:solidFill>
                  <a:schemeClr val="tx1"/>
                </a:solidFill>
              </a:rPr>
              <a:t>IAS 2019, Mexico City</a:t>
            </a:r>
            <a:endParaRPr lang="en-US" altLang="en-US" sz="2800" i="1"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1" y="116777"/>
            <a:ext cx="2273299" cy="778573"/>
          </a:xfrm>
          <a:prstGeom prst="rect">
            <a:avLst/>
          </a:prstGeom>
        </p:spPr>
      </p:pic>
      <p:pic>
        <p:nvPicPr>
          <p:cNvPr id="6" name="Picture 2" descr="C:\Users\Jared B\Dropbox\Dapivirine\MTN-025\Logo\Hope_Study_2Tag_P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94677"/>
            <a:ext cx="2303761" cy="82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978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Participant characteristics</a:t>
            </a:r>
            <a:endParaRPr lang="en-US" b="1" dirty="0"/>
          </a:p>
        </p:txBody>
      </p:sp>
      <p:sp>
        <p:nvSpPr>
          <p:cNvPr id="9" name="Text Box 5"/>
          <p:cNvSpPr txBox="1">
            <a:spLocks noChangeArrowheads="1"/>
          </p:cNvSpPr>
          <p:nvPr/>
        </p:nvSpPr>
        <p:spPr bwMode="auto">
          <a:xfrm>
            <a:off x="272375" y="1123950"/>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Times New Roman" pitchFamily="18" charset="0"/>
                <a:ea typeface="MS PGothic" pitchFamily="34" charset="-128"/>
              </a:defRPr>
            </a:lvl1pPr>
            <a:lvl2pPr marL="742950" indent="-285750">
              <a:defRPr>
                <a:solidFill>
                  <a:schemeClr val="tx1"/>
                </a:solidFill>
                <a:latin typeface="Times New Roman" pitchFamily="18" charset="0"/>
                <a:ea typeface="MS PGothic" pitchFamily="34" charset="-128"/>
              </a:defRPr>
            </a:lvl2pPr>
            <a:lvl3pPr marL="1143000" indent="-228600">
              <a:defRPr>
                <a:solidFill>
                  <a:schemeClr val="tx1"/>
                </a:solidFill>
                <a:latin typeface="Times New Roman" pitchFamily="18" charset="0"/>
                <a:ea typeface="MS PGothic" pitchFamily="34" charset="-128"/>
              </a:defRPr>
            </a:lvl3pPr>
            <a:lvl4pPr marL="1600200" indent="-228600">
              <a:defRPr>
                <a:solidFill>
                  <a:schemeClr val="tx1"/>
                </a:solidFill>
                <a:latin typeface="Times New Roman" pitchFamily="18" charset="0"/>
                <a:ea typeface="MS PGothic" pitchFamily="34" charset="-128"/>
              </a:defRPr>
            </a:lvl4pPr>
            <a:lvl5pPr marL="2057400" indent="-22860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marL="285750" indent="-285750" eaLnBrk="0" fontAlgn="base" hangingPunct="0">
              <a:spcBef>
                <a:spcPct val="0"/>
              </a:spcBef>
              <a:spcAft>
                <a:spcPct val="0"/>
              </a:spcAft>
              <a:buFont typeface="Arial" panose="020B0604020202020204" pitchFamily="34" charset="0"/>
              <a:buChar char="•"/>
              <a:defRPr/>
            </a:pPr>
            <a:endParaRPr lang="en-US" altLang="en-US" sz="800" dirty="0">
              <a:solidFill>
                <a:srgbClr val="000000"/>
              </a:solidFill>
              <a:latin typeface="+mj-lt"/>
            </a:endParaRPr>
          </a:p>
          <a:p>
            <a:pPr eaLnBrk="0" fontAlgn="base" hangingPunct="0">
              <a:spcBef>
                <a:spcPct val="0"/>
              </a:spcBef>
              <a:spcAft>
                <a:spcPct val="0"/>
              </a:spcAft>
              <a:defRPr/>
            </a:pPr>
            <a:r>
              <a:rPr lang="en-US" altLang="en-US" sz="2000" dirty="0" smtClean="0">
                <a:solidFill>
                  <a:srgbClr val="000000"/>
                </a:solidFill>
                <a:latin typeface="+mj-lt"/>
              </a:rPr>
              <a:t>Participant characteristics defined a population at risk for HIV-1: </a:t>
            </a:r>
          </a:p>
        </p:txBody>
      </p:sp>
      <p:graphicFrame>
        <p:nvGraphicFramePr>
          <p:cNvPr id="11" name="Table 10"/>
          <p:cNvGraphicFramePr>
            <a:graphicFrameLocks noGrp="1"/>
          </p:cNvGraphicFramePr>
          <p:nvPr>
            <p:extLst>
              <p:ext uri="{D42A27DB-BD31-4B8C-83A1-F6EECF244321}">
                <p14:modId xmlns:p14="http://schemas.microsoft.com/office/powerpoint/2010/main" val="1907914280"/>
              </p:ext>
            </p:extLst>
          </p:nvPr>
        </p:nvGraphicFramePr>
        <p:xfrm>
          <a:off x="1371600" y="2031876"/>
          <a:ext cx="4945380" cy="23774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1440180">
                  <a:extLst>
                    <a:ext uri="{9D8B030D-6E8A-4147-A177-3AD203B41FA5}">
                      <a16:colId xmlns:a16="http://schemas.microsoft.com/office/drawing/2014/main" val="20001"/>
                    </a:ext>
                  </a:extLst>
                </a:gridCol>
              </a:tblGrid>
              <a:tr h="289081">
                <a:tc>
                  <a:txBody>
                    <a:bodyPr/>
                    <a:lstStyle/>
                    <a:p>
                      <a:endParaRPr lang="en-US" i="1" dirty="0" smtClean="0"/>
                    </a:p>
                    <a:p>
                      <a:r>
                        <a:rPr lang="en-US" i="1" dirty="0" smtClean="0"/>
                        <a:t>Characteristics</a:t>
                      </a:r>
                      <a:r>
                        <a:rPr lang="en-US" i="1" baseline="0" dirty="0" smtClean="0"/>
                        <a:t> at study entry</a:t>
                      </a:r>
                      <a:endParaRPr lang="en-US" i="1" dirty="0"/>
                    </a:p>
                  </a:txBody>
                  <a:tcPr>
                    <a:solidFill>
                      <a:srgbClr val="740074"/>
                    </a:solidFill>
                  </a:tcPr>
                </a:tc>
                <a:tc>
                  <a:txBody>
                    <a:bodyPr/>
                    <a:lstStyle/>
                    <a:p>
                      <a:pPr algn="ctr"/>
                      <a:r>
                        <a:rPr lang="en-US" dirty="0" smtClean="0">
                          <a:solidFill>
                            <a:schemeClr val="bg1"/>
                          </a:solidFill>
                        </a:rPr>
                        <a:t>MTN-025</a:t>
                      </a:r>
                    </a:p>
                    <a:p>
                      <a:pPr algn="ctr"/>
                      <a:r>
                        <a:rPr lang="en-US" dirty="0" smtClean="0">
                          <a:solidFill>
                            <a:schemeClr val="bg1"/>
                          </a:solidFill>
                        </a:rPr>
                        <a:t>HOPE</a:t>
                      </a:r>
                      <a:endParaRPr lang="en-US" dirty="0">
                        <a:solidFill>
                          <a:schemeClr val="bg1"/>
                        </a:solidFill>
                      </a:endParaRPr>
                    </a:p>
                  </a:txBody>
                  <a:tcPr>
                    <a:solidFill>
                      <a:srgbClr val="740074"/>
                    </a:solidFill>
                  </a:tcPr>
                </a:tc>
                <a:extLst>
                  <a:ext uri="{0D108BD9-81ED-4DB2-BD59-A6C34878D82A}">
                    <a16:rowId xmlns:a16="http://schemas.microsoft.com/office/drawing/2014/main" val="10000"/>
                  </a:ext>
                </a:extLst>
              </a:tr>
              <a:tr h="202593">
                <a:tc>
                  <a:txBody>
                    <a:bodyPr/>
                    <a:lstStyle/>
                    <a:p>
                      <a:r>
                        <a:rPr lang="en-US" sz="1400" b="1" baseline="0" dirty="0" smtClean="0"/>
                        <a:t>Age, median </a:t>
                      </a:r>
                    </a:p>
                  </a:txBody>
                  <a:tcPr anchor="ctr">
                    <a:solidFill>
                      <a:srgbClr val="F0DCF0"/>
                    </a:solidFill>
                  </a:tcPr>
                </a:tc>
                <a:tc>
                  <a:txBody>
                    <a:bodyPr/>
                    <a:lstStyle/>
                    <a:p>
                      <a:pPr algn="ctr"/>
                      <a:r>
                        <a:rPr lang="en-US" sz="1400" smtClean="0"/>
                        <a:t>31</a:t>
                      </a:r>
                      <a:endParaRPr lang="en-US" sz="1400" dirty="0" smtClean="0"/>
                    </a:p>
                    <a:p>
                      <a:pPr algn="ctr"/>
                      <a:r>
                        <a:rPr lang="en-US" sz="1400" dirty="0" smtClean="0"/>
                        <a:t>(range</a:t>
                      </a:r>
                      <a:r>
                        <a:rPr lang="en-US" sz="1400" baseline="0" dirty="0" smtClean="0"/>
                        <a:t> 20-49)</a:t>
                      </a:r>
                      <a:endParaRPr lang="en-US" sz="1400" dirty="0"/>
                    </a:p>
                  </a:txBody>
                  <a:tcPr anchor="ctr">
                    <a:solidFill>
                      <a:srgbClr val="F0DCF0"/>
                    </a:solidFill>
                  </a:tcPr>
                </a:tc>
                <a:extLst>
                  <a:ext uri="{0D108BD9-81ED-4DB2-BD59-A6C34878D82A}">
                    <a16:rowId xmlns:a16="http://schemas.microsoft.com/office/drawing/2014/main" val="10001"/>
                  </a:ext>
                </a:extLst>
              </a:tr>
              <a:tr h="202593">
                <a:tc>
                  <a:txBody>
                    <a:bodyPr/>
                    <a:lstStyle/>
                    <a:p>
                      <a:r>
                        <a:rPr lang="en-US" sz="1400" b="1" baseline="0" dirty="0" smtClean="0"/>
                        <a:t>   Age, &lt;25 years </a:t>
                      </a:r>
                    </a:p>
                  </a:txBody>
                  <a:tcPr anchor="ctr">
                    <a:solidFill>
                      <a:srgbClr val="F0DCF0"/>
                    </a:solidFill>
                  </a:tcPr>
                </a:tc>
                <a:tc>
                  <a:txBody>
                    <a:bodyPr/>
                    <a:lstStyle/>
                    <a:p>
                      <a:pPr algn="ctr"/>
                      <a:r>
                        <a:rPr lang="en-US" sz="1400" dirty="0" smtClean="0"/>
                        <a:t>12%</a:t>
                      </a:r>
                      <a:endParaRPr lang="en-US" sz="1400" dirty="0"/>
                    </a:p>
                  </a:txBody>
                  <a:tcPr anchor="ctr">
                    <a:solidFill>
                      <a:srgbClr val="F0DCF0"/>
                    </a:solidFill>
                  </a:tcPr>
                </a:tc>
                <a:extLst>
                  <a:ext uri="{0D108BD9-81ED-4DB2-BD59-A6C34878D82A}">
                    <a16:rowId xmlns:a16="http://schemas.microsoft.com/office/drawing/2014/main" val="153926941"/>
                  </a:ext>
                </a:extLst>
              </a:tr>
              <a:tr h="202593">
                <a:tc>
                  <a:txBody>
                    <a:bodyPr/>
                    <a:lstStyle/>
                    <a:p>
                      <a:r>
                        <a:rPr lang="en-US" sz="1400" b="1" baseline="0" dirty="0" smtClean="0"/>
                        <a:t>Married</a:t>
                      </a:r>
                    </a:p>
                  </a:txBody>
                  <a:tcPr anchor="ctr">
                    <a:solidFill>
                      <a:srgbClr val="F0DCF0"/>
                    </a:solidFill>
                  </a:tcPr>
                </a:tc>
                <a:tc>
                  <a:txBody>
                    <a:bodyPr/>
                    <a:lstStyle/>
                    <a:p>
                      <a:pPr algn="ctr"/>
                      <a:r>
                        <a:rPr lang="en-US" sz="1400" dirty="0" smtClean="0"/>
                        <a:t>47%</a:t>
                      </a:r>
                      <a:endParaRPr lang="en-US" sz="1400" dirty="0"/>
                    </a:p>
                  </a:txBody>
                  <a:tcPr anchor="ctr">
                    <a:solidFill>
                      <a:srgbClr val="F0DCF0"/>
                    </a:solidFill>
                  </a:tcPr>
                </a:tc>
                <a:extLst>
                  <a:ext uri="{0D108BD9-81ED-4DB2-BD59-A6C34878D82A}">
                    <a16:rowId xmlns:a16="http://schemas.microsoft.com/office/drawing/2014/main" val="818367474"/>
                  </a:ext>
                </a:extLst>
              </a:tr>
              <a:tr h="202593">
                <a:tc>
                  <a:txBody>
                    <a:bodyPr/>
                    <a:lstStyle/>
                    <a:p>
                      <a:r>
                        <a:rPr lang="en-US" sz="1400" b="1" baseline="0" dirty="0" smtClean="0"/>
                        <a:t>Sexually transmitted infection </a:t>
                      </a:r>
                      <a:r>
                        <a:rPr lang="en-US" sz="1200" b="1" baseline="0" dirty="0" smtClean="0"/>
                        <a:t>(GC/CT/TV/TP)</a:t>
                      </a:r>
                    </a:p>
                  </a:txBody>
                  <a:tcPr anchor="ctr">
                    <a:solidFill>
                      <a:srgbClr val="F0DCF0"/>
                    </a:solidFill>
                  </a:tcPr>
                </a:tc>
                <a:tc>
                  <a:txBody>
                    <a:bodyPr/>
                    <a:lstStyle/>
                    <a:p>
                      <a:pPr algn="ctr"/>
                      <a:r>
                        <a:rPr lang="en-US" sz="1400" dirty="0" smtClean="0"/>
                        <a:t>16%</a:t>
                      </a:r>
                      <a:endParaRPr lang="en-US" sz="1400" dirty="0"/>
                    </a:p>
                  </a:txBody>
                  <a:tcPr anchor="ctr">
                    <a:solidFill>
                      <a:srgbClr val="F0DCF0"/>
                    </a:solidFill>
                  </a:tcPr>
                </a:tc>
                <a:extLst>
                  <a:ext uri="{0D108BD9-81ED-4DB2-BD59-A6C34878D82A}">
                    <a16:rowId xmlns:a16="http://schemas.microsoft.com/office/drawing/2014/main" val="3117977773"/>
                  </a:ext>
                </a:extLst>
              </a:tr>
              <a:tr h="202593">
                <a:tc>
                  <a:txBody>
                    <a:bodyPr/>
                    <a:lstStyle/>
                    <a:p>
                      <a:r>
                        <a:rPr lang="en-US" sz="1400" b="1" baseline="0" dirty="0" smtClean="0"/>
                        <a:t>Used a condom with last sex act</a:t>
                      </a:r>
                    </a:p>
                  </a:txBody>
                  <a:tcPr anchor="ctr">
                    <a:solidFill>
                      <a:srgbClr val="F0DCF0"/>
                    </a:solidFill>
                  </a:tcPr>
                </a:tc>
                <a:tc>
                  <a:txBody>
                    <a:bodyPr/>
                    <a:lstStyle/>
                    <a:p>
                      <a:pPr algn="ctr"/>
                      <a:r>
                        <a:rPr lang="en-US" sz="1400" dirty="0" smtClean="0"/>
                        <a:t>43%</a:t>
                      </a:r>
                      <a:endParaRPr lang="en-US" sz="1400" dirty="0"/>
                    </a:p>
                  </a:txBody>
                  <a:tcPr anchor="ctr">
                    <a:solidFill>
                      <a:srgbClr val="F0DCF0"/>
                    </a:solidFill>
                  </a:tcPr>
                </a:tc>
                <a:extLst>
                  <a:ext uri="{0D108BD9-81ED-4DB2-BD59-A6C34878D82A}">
                    <a16:rowId xmlns:a16="http://schemas.microsoft.com/office/drawing/2014/main" val="2835858873"/>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8"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79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Participant characteristics</a:t>
            </a:r>
            <a:endParaRPr lang="en-US" b="1" dirty="0"/>
          </a:p>
        </p:txBody>
      </p:sp>
      <p:sp>
        <p:nvSpPr>
          <p:cNvPr id="9" name="Text Box 5"/>
          <p:cNvSpPr txBox="1">
            <a:spLocks noChangeArrowheads="1"/>
          </p:cNvSpPr>
          <p:nvPr/>
        </p:nvSpPr>
        <p:spPr bwMode="auto">
          <a:xfrm>
            <a:off x="272374" y="1123950"/>
            <a:ext cx="8566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Times New Roman" pitchFamily="18" charset="0"/>
                <a:ea typeface="MS PGothic" pitchFamily="34" charset="-128"/>
              </a:defRPr>
            </a:lvl1pPr>
            <a:lvl2pPr marL="742950" indent="-285750">
              <a:defRPr>
                <a:solidFill>
                  <a:schemeClr val="tx1"/>
                </a:solidFill>
                <a:latin typeface="Times New Roman" pitchFamily="18" charset="0"/>
                <a:ea typeface="MS PGothic" pitchFamily="34" charset="-128"/>
              </a:defRPr>
            </a:lvl2pPr>
            <a:lvl3pPr marL="1143000" indent="-228600">
              <a:defRPr>
                <a:solidFill>
                  <a:schemeClr val="tx1"/>
                </a:solidFill>
                <a:latin typeface="Times New Roman" pitchFamily="18" charset="0"/>
                <a:ea typeface="MS PGothic" pitchFamily="34" charset="-128"/>
              </a:defRPr>
            </a:lvl3pPr>
            <a:lvl4pPr marL="1600200" indent="-228600">
              <a:defRPr>
                <a:solidFill>
                  <a:schemeClr val="tx1"/>
                </a:solidFill>
                <a:latin typeface="Times New Roman" pitchFamily="18" charset="0"/>
                <a:ea typeface="MS PGothic" pitchFamily="34" charset="-128"/>
              </a:defRPr>
            </a:lvl4pPr>
            <a:lvl5pPr marL="2057400" indent="-22860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marL="285750" indent="-285750" eaLnBrk="0" fontAlgn="base" hangingPunct="0">
              <a:spcBef>
                <a:spcPct val="0"/>
              </a:spcBef>
              <a:spcAft>
                <a:spcPct val="0"/>
              </a:spcAft>
              <a:buFont typeface="Arial" panose="020B0604020202020204" pitchFamily="34" charset="0"/>
              <a:buChar char="•"/>
              <a:defRPr/>
            </a:pPr>
            <a:endParaRPr lang="en-US" altLang="en-US" sz="800" dirty="0">
              <a:solidFill>
                <a:srgbClr val="000000"/>
              </a:solidFill>
              <a:latin typeface="+mj-lt"/>
            </a:endParaRPr>
          </a:p>
          <a:p>
            <a:pPr eaLnBrk="0" fontAlgn="base" hangingPunct="0">
              <a:spcBef>
                <a:spcPct val="0"/>
              </a:spcBef>
              <a:spcAft>
                <a:spcPct val="0"/>
              </a:spcAft>
              <a:defRPr/>
            </a:pPr>
            <a:r>
              <a:rPr lang="en-US" altLang="en-US" sz="2000" dirty="0" smtClean="0">
                <a:solidFill>
                  <a:srgbClr val="000000"/>
                </a:solidFill>
                <a:latin typeface="+mj-lt"/>
              </a:rPr>
              <a:t>Participant characteristics defined a population at risk for HIV-1</a:t>
            </a:r>
          </a:p>
          <a:p>
            <a:pPr eaLnBrk="0" fontAlgn="base" hangingPunct="0">
              <a:spcBef>
                <a:spcPct val="0"/>
              </a:spcBef>
              <a:spcAft>
                <a:spcPct val="0"/>
              </a:spcAft>
              <a:defRPr/>
            </a:pPr>
            <a:r>
              <a:rPr lang="en-US" altLang="en-US" sz="1600" i="1" dirty="0" smtClean="0">
                <a:solidFill>
                  <a:srgbClr val="000000"/>
                </a:solidFill>
                <a:latin typeface="+mj-lt"/>
              </a:rPr>
              <a:t>Although population characteristics had expectedly evolved since enrollment into MTN-020/ASPIRE</a:t>
            </a:r>
            <a:r>
              <a:rPr lang="en-US" altLang="en-US" sz="2000" i="1" dirty="0" smtClean="0">
                <a:solidFill>
                  <a:srgbClr val="000000"/>
                </a:solidFill>
                <a:latin typeface="+mj-lt"/>
              </a:rPr>
              <a:t> </a:t>
            </a:r>
            <a:endParaRPr lang="en-US" altLang="en-US" sz="2000" dirty="0" smtClean="0">
              <a:solidFill>
                <a:srgbClr val="000000"/>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453496944"/>
              </p:ext>
            </p:extLst>
          </p:nvPr>
        </p:nvGraphicFramePr>
        <p:xfrm>
          <a:off x="1371600" y="2031876"/>
          <a:ext cx="6400800" cy="23774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1440180">
                  <a:extLst>
                    <a:ext uri="{9D8B030D-6E8A-4147-A177-3AD203B41FA5}">
                      <a16:colId xmlns:a16="http://schemas.microsoft.com/office/drawing/2014/main" val="20001"/>
                    </a:ext>
                  </a:extLst>
                </a:gridCol>
                <a:gridCol w="1455420">
                  <a:extLst>
                    <a:ext uri="{9D8B030D-6E8A-4147-A177-3AD203B41FA5}">
                      <a16:colId xmlns:a16="http://schemas.microsoft.com/office/drawing/2014/main" val="20002"/>
                    </a:ext>
                  </a:extLst>
                </a:gridCol>
              </a:tblGrid>
              <a:tr h="289081">
                <a:tc>
                  <a:txBody>
                    <a:bodyPr/>
                    <a:lstStyle/>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Characteristics</a:t>
                      </a:r>
                      <a:r>
                        <a:rPr lang="en-US" i="1" baseline="0" dirty="0" smtClean="0"/>
                        <a:t> at study entry</a:t>
                      </a:r>
                      <a:endParaRPr lang="en-US" i="1" dirty="0" smtClean="0"/>
                    </a:p>
                  </a:txBody>
                  <a:tcPr>
                    <a:solidFill>
                      <a:srgbClr val="740074"/>
                    </a:solidFill>
                  </a:tcPr>
                </a:tc>
                <a:tc>
                  <a:txBody>
                    <a:bodyPr/>
                    <a:lstStyle/>
                    <a:p>
                      <a:pPr algn="ctr"/>
                      <a:r>
                        <a:rPr lang="en-US" dirty="0" smtClean="0">
                          <a:solidFill>
                            <a:schemeClr val="bg1"/>
                          </a:solidFill>
                        </a:rPr>
                        <a:t>MTN-025</a:t>
                      </a:r>
                    </a:p>
                    <a:p>
                      <a:pPr algn="ctr"/>
                      <a:r>
                        <a:rPr lang="en-US" dirty="0" smtClean="0">
                          <a:solidFill>
                            <a:schemeClr val="bg1"/>
                          </a:solidFill>
                        </a:rPr>
                        <a:t>HOPE</a:t>
                      </a:r>
                      <a:endParaRPr lang="en-US" dirty="0">
                        <a:solidFill>
                          <a:schemeClr val="bg1"/>
                        </a:solidFill>
                      </a:endParaRPr>
                    </a:p>
                  </a:txBody>
                  <a:tcPr>
                    <a:solidFill>
                      <a:srgbClr val="740074"/>
                    </a:solidFill>
                  </a:tcPr>
                </a:tc>
                <a:tc>
                  <a:txBody>
                    <a:bodyPr/>
                    <a:lstStyle/>
                    <a:p>
                      <a:pPr algn="ctr"/>
                      <a:r>
                        <a:rPr lang="en-US" dirty="0" smtClean="0">
                          <a:solidFill>
                            <a:schemeClr val="bg1"/>
                          </a:solidFill>
                        </a:rPr>
                        <a:t>MTN-020 ASPIRE</a:t>
                      </a:r>
                      <a:endParaRPr lang="en-US" dirty="0">
                        <a:solidFill>
                          <a:schemeClr val="bg1"/>
                        </a:solidFill>
                      </a:endParaRPr>
                    </a:p>
                  </a:txBody>
                  <a:tcPr>
                    <a:solidFill>
                      <a:srgbClr val="740074"/>
                    </a:solidFill>
                  </a:tcPr>
                </a:tc>
                <a:extLst>
                  <a:ext uri="{0D108BD9-81ED-4DB2-BD59-A6C34878D82A}">
                    <a16:rowId xmlns:a16="http://schemas.microsoft.com/office/drawing/2014/main" val="10000"/>
                  </a:ext>
                </a:extLst>
              </a:tr>
              <a:tr h="202593">
                <a:tc>
                  <a:txBody>
                    <a:bodyPr/>
                    <a:lstStyle/>
                    <a:p>
                      <a:r>
                        <a:rPr lang="en-US" sz="1400" b="1" baseline="0" dirty="0" smtClean="0"/>
                        <a:t>Age, median </a:t>
                      </a:r>
                    </a:p>
                  </a:txBody>
                  <a:tcPr anchor="ctr">
                    <a:solidFill>
                      <a:srgbClr val="F0DCF0"/>
                    </a:solidFill>
                  </a:tcPr>
                </a:tc>
                <a:tc>
                  <a:txBody>
                    <a:bodyPr/>
                    <a:lstStyle/>
                    <a:p>
                      <a:pPr algn="ctr"/>
                      <a:r>
                        <a:rPr lang="en-US" sz="1400" dirty="0" smtClean="0"/>
                        <a:t>31</a:t>
                      </a:r>
                      <a:endParaRPr lang="en-US" sz="1400" dirty="0" smtClean="0"/>
                    </a:p>
                    <a:p>
                      <a:pPr algn="ctr"/>
                      <a:r>
                        <a:rPr lang="en-US" sz="1400" dirty="0" smtClean="0"/>
                        <a:t>(range</a:t>
                      </a:r>
                      <a:r>
                        <a:rPr lang="en-US" sz="1400" baseline="0" dirty="0" smtClean="0"/>
                        <a:t> 20-49)</a:t>
                      </a:r>
                      <a:endParaRPr lang="en-US" sz="1400" dirty="0"/>
                    </a:p>
                  </a:txBody>
                  <a:tcPr anchor="ctr">
                    <a:solidFill>
                      <a:srgbClr val="F0DCF0"/>
                    </a:solidFill>
                  </a:tcPr>
                </a:tc>
                <a:tc>
                  <a:txBody>
                    <a:bodyPr/>
                    <a:lstStyle/>
                    <a:p>
                      <a:pPr algn="ctr"/>
                      <a:r>
                        <a:rPr lang="en-US" sz="1400" dirty="0" smtClean="0"/>
                        <a:t>26 </a:t>
                      </a:r>
                    </a:p>
                    <a:p>
                      <a:pPr algn="ctr"/>
                      <a:r>
                        <a:rPr lang="en-US" sz="1400" dirty="0" smtClean="0"/>
                        <a:t>(range 18-45)</a:t>
                      </a:r>
                      <a:endParaRPr lang="en-US" sz="1400" dirty="0"/>
                    </a:p>
                  </a:txBody>
                  <a:tcPr anchor="ctr">
                    <a:solidFill>
                      <a:srgbClr val="F0DCF0"/>
                    </a:solidFill>
                  </a:tcPr>
                </a:tc>
                <a:extLst>
                  <a:ext uri="{0D108BD9-81ED-4DB2-BD59-A6C34878D82A}">
                    <a16:rowId xmlns:a16="http://schemas.microsoft.com/office/drawing/2014/main" val="10001"/>
                  </a:ext>
                </a:extLst>
              </a:tr>
              <a:tr h="202593">
                <a:tc>
                  <a:txBody>
                    <a:bodyPr/>
                    <a:lstStyle/>
                    <a:p>
                      <a:r>
                        <a:rPr lang="en-US" sz="1400" b="1" baseline="0" dirty="0" smtClean="0"/>
                        <a:t>   Age, &lt;25 years </a:t>
                      </a:r>
                    </a:p>
                  </a:txBody>
                  <a:tcPr anchor="ctr">
                    <a:solidFill>
                      <a:srgbClr val="F0DCF0"/>
                    </a:solidFill>
                  </a:tcPr>
                </a:tc>
                <a:tc>
                  <a:txBody>
                    <a:bodyPr/>
                    <a:lstStyle/>
                    <a:p>
                      <a:pPr algn="ctr"/>
                      <a:r>
                        <a:rPr lang="en-US" sz="1400" dirty="0" smtClean="0"/>
                        <a:t>12%</a:t>
                      </a:r>
                      <a:endParaRPr lang="en-US" sz="1400" dirty="0"/>
                    </a:p>
                  </a:txBody>
                  <a:tcPr anchor="ctr">
                    <a:solidFill>
                      <a:srgbClr val="F0DCF0"/>
                    </a:solidFill>
                  </a:tcPr>
                </a:tc>
                <a:tc>
                  <a:txBody>
                    <a:bodyPr/>
                    <a:lstStyle/>
                    <a:p>
                      <a:pPr algn="ctr"/>
                      <a:r>
                        <a:rPr lang="en-US" sz="1400" dirty="0" smtClean="0"/>
                        <a:t>39%</a:t>
                      </a:r>
                      <a:endParaRPr lang="en-US" sz="1400" dirty="0"/>
                    </a:p>
                  </a:txBody>
                  <a:tcPr anchor="ctr">
                    <a:solidFill>
                      <a:srgbClr val="F0DCF0"/>
                    </a:solidFill>
                  </a:tcPr>
                </a:tc>
                <a:extLst>
                  <a:ext uri="{0D108BD9-81ED-4DB2-BD59-A6C34878D82A}">
                    <a16:rowId xmlns:a16="http://schemas.microsoft.com/office/drawing/2014/main" val="153926941"/>
                  </a:ext>
                </a:extLst>
              </a:tr>
              <a:tr h="202593">
                <a:tc>
                  <a:txBody>
                    <a:bodyPr/>
                    <a:lstStyle/>
                    <a:p>
                      <a:r>
                        <a:rPr lang="en-US" sz="1400" b="1" baseline="0" dirty="0" smtClean="0"/>
                        <a:t>Married</a:t>
                      </a:r>
                    </a:p>
                  </a:txBody>
                  <a:tcPr anchor="ctr">
                    <a:solidFill>
                      <a:srgbClr val="F0DCF0"/>
                    </a:solidFill>
                  </a:tcPr>
                </a:tc>
                <a:tc>
                  <a:txBody>
                    <a:bodyPr/>
                    <a:lstStyle/>
                    <a:p>
                      <a:pPr algn="ctr"/>
                      <a:r>
                        <a:rPr lang="en-US" sz="1400" dirty="0" smtClean="0"/>
                        <a:t>47%</a:t>
                      </a:r>
                      <a:endParaRPr lang="en-US" sz="1400" dirty="0"/>
                    </a:p>
                  </a:txBody>
                  <a:tcPr anchor="ctr">
                    <a:solidFill>
                      <a:srgbClr val="F0DCF0"/>
                    </a:solidFill>
                  </a:tcPr>
                </a:tc>
                <a:tc>
                  <a:txBody>
                    <a:bodyPr/>
                    <a:lstStyle/>
                    <a:p>
                      <a:pPr algn="ctr"/>
                      <a:r>
                        <a:rPr lang="en-US" sz="1400" dirty="0" smtClean="0"/>
                        <a:t>41%</a:t>
                      </a:r>
                      <a:endParaRPr lang="en-US" sz="1400" dirty="0"/>
                    </a:p>
                  </a:txBody>
                  <a:tcPr anchor="ctr">
                    <a:solidFill>
                      <a:srgbClr val="F0DCF0"/>
                    </a:solidFill>
                  </a:tcPr>
                </a:tc>
                <a:extLst>
                  <a:ext uri="{0D108BD9-81ED-4DB2-BD59-A6C34878D82A}">
                    <a16:rowId xmlns:a16="http://schemas.microsoft.com/office/drawing/2014/main" val="818367474"/>
                  </a:ext>
                </a:extLst>
              </a:tr>
              <a:tr h="202593">
                <a:tc>
                  <a:txBody>
                    <a:bodyPr/>
                    <a:lstStyle/>
                    <a:p>
                      <a:r>
                        <a:rPr lang="en-US" sz="1400" b="1" baseline="0" dirty="0" smtClean="0"/>
                        <a:t>Sexually transmitted infection </a:t>
                      </a:r>
                      <a:r>
                        <a:rPr lang="en-US" sz="1200" b="1" baseline="0" dirty="0" smtClean="0"/>
                        <a:t>(GC/CT/TV/TP)</a:t>
                      </a:r>
                    </a:p>
                  </a:txBody>
                  <a:tcPr anchor="ctr">
                    <a:solidFill>
                      <a:srgbClr val="F0DCF0"/>
                    </a:solidFill>
                  </a:tcPr>
                </a:tc>
                <a:tc>
                  <a:txBody>
                    <a:bodyPr/>
                    <a:lstStyle/>
                    <a:p>
                      <a:pPr algn="ctr"/>
                      <a:r>
                        <a:rPr lang="en-US" sz="1400" dirty="0" smtClean="0"/>
                        <a:t>16%</a:t>
                      </a:r>
                      <a:endParaRPr lang="en-US" sz="1400" dirty="0"/>
                    </a:p>
                  </a:txBody>
                  <a:tcPr anchor="ctr">
                    <a:solidFill>
                      <a:srgbClr val="F0DCF0"/>
                    </a:solidFill>
                  </a:tcPr>
                </a:tc>
                <a:tc>
                  <a:txBody>
                    <a:bodyPr/>
                    <a:lstStyle/>
                    <a:p>
                      <a:pPr algn="ctr"/>
                      <a:r>
                        <a:rPr lang="en-US" sz="1400" dirty="0" smtClean="0"/>
                        <a:t>21%</a:t>
                      </a:r>
                      <a:endParaRPr lang="en-US" sz="1400" dirty="0"/>
                    </a:p>
                  </a:txBody>
                  <a:tcPr anchor="ctr">
                    <a:solidFill>
                      <a:srgbClr val="F0DCF0"/>
                    </a:solidFill>
                  </a:tcPr>
                </a:tc>
                <a:extLst>
                  <a:ext uri="{0D108BD9-81ED-4DB2-BD59-A6C34878D82A}">
                    <a16:rowId xmlns:a16="http://schemas.microsoft.com/office/drawing/2014/main" val="3117977773"/>
                  </a:ext>
                </a:extLst>
              </a:tr>
              <a:tr h="202593">
                <a:tc>
                  <a:txBody>
                    <a:bodyPr/>
                    <a:lstStyle/>
                    <a:p>
                      <a:r>
                        <a:rPr lang="en-US" sz="1400" b="1" baseline="0" dirty="0" smtClean="0"/>
                        <a:t>Used a condom with last sex act</a:t>
                      </a:r>
                    </a:p>
                  </a:txBody>
                  <a:tcPr anchor="ctr">
                    <a:solidFill>
                      <a:srgbClr val="F0DCF0"/>
                    </a:solidFill>
                  </a:tcPr>
                </a:tc>
                <a:tc>
                  <a:txBody>
                    <a:bodyPr/>
                    <a:lstStyle/>
                    <a:p>
                      <a:pPr algn="ctr"/>
                      <a:r>
                        <a:rPr lang="en-US" sz="1400" dirty="0" smtClean="0"/>
                        <a:t>43%</a:t>
                      </a:r>
                      <a:endParaRPr lang="en-US" sz="1400" dirty="0"/>
                    </a:p>
                  </a:txBody>
                  <a:tcPr anchor="ctr">
                    <a:solidFill>
                      <a:srgbClr val="F0DCF0"/>
                    </a:solidFill>
                  </a:tcPr>
                </a:tc>
                <a:tc>
                  <a:txBody>
                    <a:bodyPr/>
                    <a:lstStyle/>
                    <a:p>
                      <a:pPr algn="ctr"/>
                      <a:r>
                        <a:rPr lang="en-US" sz="1400" dirty="0" smtClean="0"/>
                        <a:t>57%</a:t>
                      </a:r>
                      <a:endParaRPr lang="en-US" sz="1400" dirty="0"/>
                    </a:p>
                  </a:txBody>
                  <a:tcPr anchor="ctr">
                    <a:solidFill>
                      <a:srgbClr val="F0DCF0"/>
                    </a:solidFill>
                  </a:tcPr>
                </a:tc>
                <a:extLst>
                  <a:ext uri="{0D108BD9-81ED-4DB2-BD59-A6C34878D82A}">
                    <a16:rowId xmlns:a16="http://schemas.microsoft.com/office/drawing/2014/main" val="2835858873"/>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10"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08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Retention and Follow-up</a:t>
            </a:r>
            <a:endParaRPr lang="en-US" b="1" dirty="0"/>
          </a:p>
        </p:txBody>
      </p:sp>
      <p:sp>
        <p:nvSpPr>
          <p:cNvPr id="3" name="Content Placeholder 2"/>
          <p:cNvSpPr>
            <a:spLocks noGrp="1"/>
          </p:cNvSpPr>
          <p:nvPr>
            <p:ph idx="1"/>
          </p:nvPr>
        </p:nvSpPr>
        <p:spPr>
          <a:xfrm>
            <a:off x="304800" y="1504759"/>
            <a:ext cx="3810000" cy="3588924"/>
          </a:xfrm>
        </p:spPr>
        <p:txBody>
          <a:bodyPr/>
          <a:lstStyle/>
          <a:p>
            <a:pPr marL="285750" indent="-285750" eaLnBrk="0" hangingPunct="0">
              <a:spcBef>
                <a:spcPct val="0"/>
              </a:spcBef>
              <a:buFont typeface="Arial" panose="020B0604020202020204" pitchFamily="34" charset="0"/>
              <a:buChar char="•"/>
              <a:defRPr/>
            </a:pPr>
            <a:r>
              <a:rPr lang="en-US" altLang="en-US" sz="2400" dirty="0" smtClean="0">
                <a:solidFill>
                  <a:srgbClr val="000000"/>
                </a:solidFill>
              </a:rPr>
              <a:t>Retention was very high - 98% of expected visits were completed (vs. 91% in MTN-020/ASPIRE).</a:t>
            </a:r>
          </a:p>
          <a:p>
            <a:pPr marL="285750" indent="-285750" eaLnBrk="0" hangingPunct="0">
              <a:spcBef>
                <a:spcPct val="0"/>
              </a:spcBef>
              <a:buFont typeface="Arial" panose="020B0604020202020204" pitchFamily="34" charset="0"/>
              <a:buChar char="•"/>
              <a:defRPr/>
            </a:pPr>
            <a:endParaRPr lang="en-US" altLang="en-US" sz="2400" dirty="0">
              <a:solidFill>
                <a:srgbClr val="000000"/>
              </a:solidFill>
            </a:endParaRPr>
          </a:p>
          <a:p>
            <a:pPr marL="285750" indent="-285750" eaLnBrk="0" hangingPunct="0">
              <a:spcBef>
                <a:spcPct val="0"/>
              </a:spcBef>
              <a:buFont typeface="Arial" panose="020B0604020202020204" pitchFamily="34" charset="0"/>
              <a:buChar char="•"/>
              <a:defRPr/>
            </a:pPr>
            <a:endParaRPr lang="en-US" altLang="en-US" sz="2400" dirty="0">
              <a:solidFill>
                <a:srgbClr val="000000"/>
              </a:solidFill>
            </a:endParaRPr>
          </a:p>
          <a:p>
            <a:pPr marL="285750" indent="-285750" eaLnBrk="0" hangingPunct="0">
              <a:spcBef>
                <a:spcPct val="0"/>
              </a:spcBef>
              <a:buFont typeface="Arial" panose="020B0604020202020204" pitchFamily="34" charset="0"/>
              <a:buChar char="•"/>
              <a:defRPr/>
            </a:pPr>
            <a:r>
              <a:rPr lang="en-US" altLang="en-US" sz="2400" dirty="0" smtClean="0">
                <a:solidFill>
                  <a:srgbClr val="000000"/>
                </a:solidFill>
              </a:rPr>
              <a:t>A </a:t>
            </a:r>
            <a:r>
              <a:rPr lang="en-US" altLang="en-US" sz="2400" dirty="0">
                <a:solidFill>
                  <a:srgbClr val="000000"/>
                </a:solidFill>
              </a:rPr>
              <a:t>total of </a:t>
            </a:r>
            <a:r>
              <a:rPr lang="en-US" altLang="en-US" sz="2400" dirty="0" smtClean="0">
                <a:solidFill>
                  <a:srgbClr val="000000"/>
                </a:solidFill>
              </a:rPr>
              <a:t>8436 follow-up </a:t>
            </a:r>
            <a:r>
              <a:rPr lang="en-US" altLang="en-US" sz="2400" dirty="0">
                <a:solidFill>
                  <a:srgbClr val="000000"/>
                </a:solidFill>
              </a:rPr>
              <a:t>visits </a:t>
            </a:r>
            <a:r>
              <a:rPr lang="en-US" altLang="en-US" sz="2400" dirty="0" smtClean="0">
                <a:solidFill>
                  <a:srgbClr val="000000"/>
                </a:solidFill>
              </a:rPr>
              <a:t>were completed</a:t>
            </a:r>
            <a:r>
              <a:rPr lang="en-US" altLang="en-US" sz="1800" dirty="0" smtClean="0">
                <a:solidFill>
                  <a:srgbClr val="000000"/>
                </a:solidFill>
              </a:rPr>
              <a:t>.</a:t>
            </a:r>
          </a:p>
          <a:p>
            <a:pPr marL="285750" indent="-285750" eaLnBrk="0" hangingPunct="0">
              <a:spcBef>
                <a:spcPct val="0"/>
              </a:spcBef>
              <a:buFont typeface="Arial" panose="020B0604020202020204" pitchFamily="34" charset="0"/>
              <a:buChar char="•"/>
              <a:defRPr/>
            </a:pPr>
            <a:endParaRPr lang="en-US" sz="2400" dirty="0">
              <a:solidFill>
                <a:srgbClr val="000000"/>
              </a:solidFill>
            </a:endParaRPr>
          </a:p>
          <a:p>
            <a:pPr marL="0" indent="0">
              <a:buNone/>
            </a:pP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9"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831B82DC-21EE-470D-9A28-D46F7F2A52F1}"/>
              </a:ext>
            </a:extLst>
          </p:cNvPr>
          <p:cNvGraphicFramePr>
            <a:graphicFrameLocks noGrp="1"/>
          </p:cNvGraphicFramePr>
          <p:nvPr>
            <p:extLst>
              <p:ext uri="{D42A27DB-BD31-4B8C-83A1-F6EECF244321}">
                <p14:modId xmlns:p14="http://schemas.microsoft.com/office/powerpoint/2010/main" val="1616813909"/>
              </p:ext>
            </p:extLst>
          </p:nvPr>
        </p:nvGraphicFramePr>
        <p:xfrm>
          <a:off x="4586056" y="1428750"/>
          <a:ext cx="3962399" cy="307848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4102082436"/>
                    </a:ext>
                  </a:extLst>
                </a:gridCol>
                <a:gridCol w="2362199">
                  <a:extLst>
                    <a:ext uri="{9D8B030D-6E8A-4147-A177-3AD203B41FA5}">
                      <a16:colId xmlns:a16="http://schemas.microsoft.com/office/drawing/2014/main" val="1156635188"/>
                    </a:ext>
                  </a:extLst>
                </a:gridCol>
              </a:tblGrid>
              <a:tr h="370840">
                <a:tc>
                  <a:txBody>
                    <a:bodyPr/>
                    <a:lstStyle/>
                    <a:p>
                      <a:r>
                        <a:rPr lang="en-US" sz="2000" dirty="0" smtClean="0"/>
                        <a:t>MTN-025</a:t>
                      </a:r>
                      <a:r>
                        <a:rPr lang="en-US" sz="2000" baseline="0" dirty="0" smtClean="0"/>
                        <a:t> Visit</a:t>
                      </a:r>
                      <a:r>
                        <a:rPr lang="en-US" sz="2000" dirty="0" smtClean="0"/>
                        <a:t> </a:t>
                      </a:r>
                      <a:r>
                        <a:rPr lang="en-US" sz="2000" dirty="0"/>
                        <a:t>Month</a:t>
                      </a:r>
                    </a:p>
                  </a:txBody>
                  <a:tcPr>
                    <a:solidFill>
                      <a:srgbClr val="740074"/>
                    </a:solidFill>
                  </a:tcPr>
                </a:tc>
                <a:tc>
                  <a:txBody>
                    <a:bodyPr/>
                    <a:lstStyle/>
                    <a:p>
                      <a:pPr algn="ctr"/>
                      <a:endParaRPr lang="en-US" sz="2000" dirty="0" smtClean="0"/>
                    </a:p>
                    <a:p>
                      <a:pPr algn="ctr"/>
                      <a:r>
                        <a:rPr lang="en-US" sz="2000" dirty="0" smtClean="0"/>
                        <a:t>Retention</a:t>
                      </a:r>
                      <a:r>
                        <a:rPr lang="en-US" sz="2000" dirty="0"/>
                        <a:t>, n (%)</a:t>
                      </a:r>
                    </a:p>
                  </a:txBody>
                  <a:tcPr>
                    <a:solidFill>
                      <a:srgbClr val="740074"/>
                    </a:solidFill>
                  </a:tcPr>
                </a:tc>
                <a:extLst>
                  <a:ext uri="{0D108BD9-81ED-4DB2-BD59-A6C34878D82A}">
                    <a16:rowId xmlns:a16="http://schemas.microsoft.com/office/drawing/2014/main" val="3679423653"/>
                  </a:ext>
                </a:extLst>
              </a:tr>
              <a:tr h="370840">
                <a:tc>
                  <a:txBody>
                    <a:bodyPr/>
                    <a:lstStyle/>
                    <a:p>
                      <a:r>
                        <a:rPr lang="en-US" sz="2000" dirty="0"/>
                        <a:t>Month 1</a:t>
                      </a:r>
                    </a:p>
                  </a:txBody>
                  <a:tcPr>
                    <a:solidFill>
                      <a:srgbClr val="FFE1FF"/>
                    </a:solidFill>
                  </a:tcPr>
                </a:tc>
                <a:tc>
                  <a:txBody>
                    <a:bodyPr/>
                    <a:lstStyle/>
                    <a:p>
                      <a:pPr algn="ctr"/>
                      <a:r>
                        <a:rPr lang="en-US" sz="2000" dirty="0"/>
                        <a:t>1428 (98%)</a:t>
                      </a:r>
                    </a:p>
                  </a:txBody>
                  <a:tcPr>
                    <a:solidFill>
                      <a:srgbClr val="FFE1FF"/>
                    </a:solidFill>
                  </a:tcPr>
                </a:tc>
                <a:extLst>
                  <a:ext uri="{0D108BD9-81ED-4DB2-BD59-A6C34878D82A}">
                    <a16:rowId xmlns:a16="http://schemas.microsoft.com/office/drawing/2014/main" val="30860689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Month 2</a:t>
                      </a:r>
                    </a:p>
                  </a:txBody>
                  <a:tcPr>
                    <a:solidFill>
                      <a:srgbClr val="FFE1FF"/>
                    </a:solidFill>
                  </a:tcPr>
                </a:tc>
                <a:tc>
                  <a:txBody>
                    <a:bodyPr/>
                    <a:lstStyle/>
                    <a:p>
                      <a:pPr algn="ctr"/>
                      <a:r>
                        <a:rPr lang="en-US" sz="2000" dirty="0"/>
                        <a:t>1422 (98%)</a:t>
                      </a:r>
                    </a:p>
                  </a:txBody>
                  <a:tcPr>
                    <a:solidFill>
                      <a:srgbClr val="FFE1FF"/>
                    </a:solidFill>
                  </a:tcPr>
                </a:tc>
                <a:extLst>
                  <a:ext uri="{0D108BD9-81ED-4DB2-BD59-A6C34878D82A}">
                    <a16:rowId xmlns:a16="http://schemas.microsoft.com/office/drawing/2014/main" val="2071873435"/>
                  </a:ext>
                </a:extLst>
              </a:tr>
              <a:tr h="370840">
                <a:tc>
                  <a:txBody>
                    <a:bodyPr/>
                    <a:lstStyle/>
                    <a:p>
                      <a:r>
                        <a:rPr lang="en-US" sz="2000" dirty="0"/>
                        <a:t>Month 3</a:t>
                      </a:r>
                    </a:p>
                  </a:txBody>
                  <a:tcPr>
                    <a:solidFill>
                      <a:srgbClr val="FFE1FF"/>
                    </a:solidFill>
                  </a:tcPr>
                </a:tc>
                <a:tc>
                  <a:txBody>
                    <a:bodyPr/>
                    <a:lstStyle/>
                    <a:p>
                      <a:pPr algn="ctr"/>
                      <a:r>
                        <a:rPr lang="en-US" sz="2000" dirty="0"/>
                        <a:t>1427 (99%)</a:t>
                      </a:r>
                    </a:p>
                  </a:txBody>
                  <a:tcPr>
                    <a:solidFill>
                      <a:srgbClr val="FFE1FF"/>
                    </a:solidFill>
                  </a:tcPr>
                </a:tc>
                <a:extLst>
                  <a:ext uri="{0D108BD9-81ED-4DB2-BD59-A6C34878D82A}">
                    <a16:rowId xmlns:a16="http://schemas.microsoft.com/office/drawing/2014/main" val="360717104"/>
                  </a:ext>
                </a:extLst>
              </a:tr>
              <a:tr h="370840">
                <a:tc>
                  <a:txBody>
                    <a:bodyPr/>
                    <a:lstStyle/>
                    <a:p>
                      <a:r>
                        <a:rPr lang="en-US" sz="2000" dirty="0"/>
                        <a:t>Month 6</a:t>
                      </a:r>
                    </a:p>
                  </a:txBody>
                  <a:tcPr>
                    <a:solidFill>
                      <a:srgbClr val="FFE1FF"/>
                    </a:solidFill>
                  </a:tcPr>
                </a:tc>
                <a:tc>
                  <a:txBody>
                    <a:bodyPr/>
                    <a:lstStyle/>
                    <a:p>
                      <a:pPr algn="ctr"/>
                      <a:r>
                        <a:rPr lang="en-US" sz="2000" dirty="0"/>
                        <a:t>1404 (98%)</a:t>
                      </a:r>
                    </a:p>
                  </a:txBody>
                  <a:tcPr>
                    <a:solidFill>
                      <a:srgbClr val="FFE1FF"/>
                    </a:solidFill>
                  </a:tcPr>
                </a:tc>
                <a:extLst>
                  <a:ext uri="{0D108BD9-81ED-4DB2-BD59-A6C34878D82A}">
                    <a16:rowId xmlns:a16="http://schemas.microsoft.com/office/drawing/2014/main" val="1117353813"/>
                  </a:ext>
                </a:extLst>
              </a:tr>
              <a:tr h="370840">
                <a:tc>
                  <a:txBody>
                    <a:bodyPr/>
                    <a:lstStyle/>
                    <a:p>
                      <a:r>
                        <a:rPr lang="en-US" sz="2000" dirty="0"/>
                        <a:t>Month 9</a:t>
                      </a:r>
                    </a:p>
                  </a:txBody>
                  <a:tcPr>
                    <a:solidFill>
                      <a:srgbClr val="FFE1FF"/>
                    </a:solidFill>
                  </a:tcPr>
                </a:tc>
                <a:tc>
                  <a:txBody>
                    <a:bodyPr/>
                    <a:lstStyle/>
                    <a:p>
                      <a:pPr algn="ctr"/>
                      <a:r>
                        <a:rPr lang="en-US" sz="2000" dirty="0"/>
                        <a:t>1379 (97%)</a:t>
                      </a:r>
                    </a:p>
                  </a:txBody>
                  <a:tcPr>
                    <a:solidFill>
                      <a:srgbClr val="FFE1FF"/>
                    </a:solidFill>
                  </a:tcPr>
                </a:tc>
                <a:extLst>
                  <a:ext uri="{0D108BD9-81ED-4DB2-BD59-A6C34878D82A}">
                    <a16:rowId xmlns:a16="http://schemas.microsoft.com/office/drawing/2014/main" val="2127958987"/>
                  </a:ext>
                </a:extLst>
              </a:tr>
              <a:tr h="370840">
                <a:tc>
                  <a:txBody>
                    <a:bodyPr/>
                    <a:lstStyle/>
                    <a:p>
                      <a:r>
                        <a:rPr lang="en-US" sz="2000" dirty="0"/>
                        <a:t>Month 12</a:t>
                      </a:r>
                    </a:p>
                  </a:txBody>
                  <a:tcPr>
                    <a:solidFill>
                      <a:srgbClr val="FFE1FF"/>
                    </a:solidFill>
                  </a:tcPr>
                </a:tc>
                <a:tc>
                  <a:txBody>
                    <a:bodyPr/>
                    <a:lstStyle/>
                    <a:p>
                      <a:pPr algn="ctr"/>
                      <a:r>
                        <a:rPr lang="en-US" sz="2000" dirty="0"/>
                        <a:t>1376 (97%)</a:t>
                      </a:r>
                    </a:p>
                  </a:txBody>
                  <a:tcPr>
                    <a:solidFill>
                      <a:srgbClr val="FFE1FF"/>
                    </a:solidFill>
                  </a:tcPr>
                </a:tc>
                <a:extLst>
                  <a:ext uri="{0D108BD9-81ED-4DB2-BD59-A6C34878D82A}">
                    <a16:rowId xmlns:a16="http://schemas.microsoft.com/office/drawing/2014/main" val="723040289"/>
                  </a:ext>
                </a:extLst>
              </a:tr>
            </a:tbl>
          </a:graphicData>
        </a:graphic>
      </p:graphicFrame>
    </p:spTree>
    <p:extLst>
      <p:ext uri="{BB962C8B-B14F-4D97-AF65-F5344CB8AC3E}">
        <p14:creationId xmlns:p14="http://schemas.microsoft.com/office/powerpoint/2010/main" val="2080252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Ring Uptake</a:t>
            </a:r>
            <a:endParaRPr lang="en-US" b="1" dirty="0"/>
          </a:p>
        </p:txBody>
      </p:sp>
      <p:sp>
        <p:nvSpPr>
          <p:cNvPr id="3" name="Content Placeholder 2"/>
          <p:cNvSpPr>
            <a:spLocks noGrp="1"/>
          </p:cNvSpPr>
          <p:nvPr>
            <p:ph idx="1"/>
          </p:nvPr>
        </p:nvSpPr>
        <p:spPr>
          <a:xfrm>
            <a:off x="149511" y="1297568"/>
            <a:ext cx="3733800" cy="3588924"/>
          </a:xfrm>
        </p:spPr>
        <p:txBody>
          <a:bodyPr/>
          <a:lstStyle/>
          <a:p>
            <a:pPr marL="285750" indent="-285750" eaLnBrk="0" hangingPunct="0">
              <a:spcBef>
                <a:spcPct val="0"/>
              </a:spcBef>
              <a:buFont typeface="Arial" panose="020B0604020202020204" pitchFamily="34" charset="0"/>
              <a:buChar char="•"/>
              <a:defRPr/>
            </a:pPr>
            <a:r>
              <a:rPr lang="en-US" altLang="en-US" sz="2000" dirty="0" smtClean="0">
                <a:solidFill>
                  <a:srgbClr val="000000"/>
                </a:solidFill>
              </a:rPr>
              <a:t>At enrollment, 1342 women (92%) accepted the </a:t>
            </a:r>
            <a:r>
              <a:rPr lang="en-US" altLang="en-US" sz="2000" dirty="0" err="1" smtClean="0">
                <a:solidFill>
                  <a:srgbClr val="000000"/>
                </a:solidFill>
              </a:rPr>
              <a:t>dapivirine</a:t>
            </a:r>
            <a:r>
              <a:rPr lang="en-US" altLang="en-US" sz="2000" dirty="0" smtClean="0">
                <a:solidFill>
                  <a:srgbClr val="000000"/>
                </a:solidFill>
              </a:rPr>
              <a:t> vaginal ring. </a:t>
            </a:r>
          </a:p>
          <a:p>
            <a:pPr marL="285750" indent="-285750" eaLnBrk="0" hangingPunct="0">
              <a:spcBef>
                <a:spcPct val="0"/>
              </a:spcBef>
              <a:buFont typeface="Arial" panose="020B0604020202020204" pitchFamily="34" charset="0"/>
              <a:buChar char="•"/>
              <a:defRPr/>
            </a:pPr>
            <a:endParaRPr lang="en-US" altLang="en-US" sz="1200" dirty="0">
              <a:solidFill>
                <a:srgbClr val="000000"/>
              </a:solidFill>
            </a:endParaRPr>
          </a:p>
          <a:p>
            <a:pPr marL="285750" indent="-285750" eaLnBrk="0" hangingPunct="0">
              <a:spcBef>
                <a:spcPct val="0"/>
              </a:spcBef>
              <a:buFont typeface="Arial" panose="020B0604020202020204" pitchFamily="34" charset="0"/>
              <a:buChar char="•"/>
              <a:defRPr/>
            </a:pPr>
            <a:r>
              <a:rPr lang="en-US" altLang="en-US" sz="2000" dirty="0" smtClean="0">
                <a:solidFill>
                  <a:srgbClr val="000000"/>
                </a:solidFill>
              </a:rPr>
              <a:t>Persistence was high: the majority continued to accept the ring. </a:t>
            </a:r>
          </a:p>
          <a:p>
            <a:pPr marL="285750" indent="-285750" eaLnBrk="0" hangingPunct="0">
              <a:spcBef>
                <a:spcPct val="0"/>
              </a:spcBef>
              <a:buFont typeface="Arial" panose="020B0604020202020204" pitchFamily="34" charset="0"/>
              <a:buChar char="•"/>
              <a:defRPr/>
            </a:pPr>
            <a:endParaRPr lang="en-US" sz="1200" dirty="0">
              <a:solidFill>
                <a:srgbClr val="000000"/>
              </a:solidFill>
            </a:endParaRPr>
          </a:p>
          <a:p>
            <a:pPr marL="285750" indent="-285750" eaLnBrk="0" hangingPunct="0">
              <a:spcBef>
                <a:spcPct val="0"/>
              </a:spcBef>
              <a:buFont typeface="Arial" panose="020B0604020202020204" pitchFamily="34" charset="0"/>
              <a:buChar char="•"/>
              <a:defRPr/>
            </a:pPr>
            <a:r>
              <a:rPr lang="en-US" sz="2000" dirty="0" smtClean="0">
                <a:solidFill>
                  <a:srgbClr val="000000"/>
                </a:solidFill>
              </a:rPr>
              <a:t>When declined, the most common reason was having chosen another HIV-1 prevention method. </a:t>
            </a:r>
            <a:endParaRPr lang="en-US" sz="2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9"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p:cNvGraphicFramePr>
            <a:graphicFrameLocks/>
          </p:cNvGraphicFramePr>
          <p:nvPr>
            <p:extLst>
              <p:ext uri="{D42A27DB-BD31-4B8C-83A1-F6EECF244321}">
                <p14:modId xmlns:p14="http://schemas.microsoft.com/office/powerpoint/2010/main" val="3942312934"/>
              </p:ext>
            </p:extLst>
          </p:nvPr>
        </p:nvGraphicFramePr>
        <p:xfrm>
          <a:off x="3276600" y="1733550"/>
          <a:ext cx="5522118"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4191000" y="1579661"/>
            <a:ext cx="457200" cy="307777"/>
          </a:xfrm>
          <a:prstGeom prst="rect">
            <a:avLst/>
          </a:prstGeom>
          <a:noFill/>
          <a:ln w="19050">
            <a:noFill/>
          </a:ln>
        </p:spPr>
        <p:txBody>
          <a:bodyPr wrap="square" rtlCol="0">
            <a:spAutoFit/>
          </a:bodyPr>
          <a:lstStyle/>
          <a:p>
            <a:r>
              <a:rPr lang="en-US" sz="1400" b="1" dirty="0" smtClean="0">
                <a:latin typeface="+mj-lt"/>
              </a:rPr>
              <a:t>92%</a:t>
            </a:r>
            <a:endParaRPr lang="en-US" sz="1400" b="1" dirty="0">
              <a:latin typeface="+mj-lt"/>
            </a:endParaRPr>
          </a:p>
        </p:txBody>
      </p:sp>
      <p:sp>
        <p:nvSpPr>
          <p:cNvPr id="14" name="TextBox 13"/>
          <p:cNvSpPr txBox="1"/>
          <p:nvPr/>
        </p:nvSpPr>
        <p:spPr>
          <a:xfrm>
            <a:off x="4648200" y="1578173"/>
            <a:ext cx="533400" cy="307777"/>
          </a:xfrm>
          <a:prstGeom prst="rect">
            <a:avLst/>
          </a:prstGeom>
          <a:noFill/>
          <a:ln w="19050">
            <a:noFill/>
          </a:ln>
        </p:spPr>
        <p:txBody>
          <a:bodyPr wrap="square" rtlCol="0">
            <a:spAutoFit/>
          </a:bodyPr>
          <a:lstStyle/>
          <a:p>
            <a:r>
              <a:rPr lang="en-US" sz="1400" b="1" dirty="0" smtClean="0">
                <a:latin typeface="+mj-lt"/>
              </a:rPr>
              <a:t>90%</a:t>
            </a:r>
            <a:endParaRPr lang="en-US" sz="1400" b="1" dirty="0">
              <a:latin typeface="+mj-lt"/>
            </a:endParaRPr>
          </a:p>
        </p:txBody>
      </p:sp>
      <p:sp>
        <p:nvSpPr>
          <p:cNvPr id="15" name="TextBox 14"/>
          <p:cNvSpPr txBox="1"/>
          <p:nvPr/>
        </p:nvSpPr>
        <p:spPr>
          <a:xfrm>
            <a:off x="5105400" y="1581150"/>
            <a:ext cx="533400" cy="307777"/>
          </a:xfrm>
          <a:prstGeom prst="rect">
            <a:avLst/>
          </a:prstGeom>
          <a:noFill/>
          <a:ln w="19050">
            <a:noFill/>
          </a:ln>
        </p:spPr>
        <p:txBody>
          <a:bodyPr wrap="square" rtlCol="0">
            <a:spAutoFit/>
          </a:bodyPr>
          <a:lstStyle/>
          <a:p>
            <a:r>
              <a:rPr lang="en-US" sz="1400" b="1" dirty="0" smtClean="0">
                <a:latin typeface="+mj-lt"/>
              </a:rPr>
              <a:t>89%</a:t>
            </a:r>
            <a:endParaRPr lang="en-US" sz="1400" b="1" dirty="0">
              <a:latin typeface="+mj-lt"/>
            </a:endParaRPr>
          </a:p>
        </p:txBody>
      </p:sp>
      <p:sp>
        <p:nvSpPr>
          <p:cNvPr id="16" name="TextBox 15"/>
          <p:cNvSpPr txBox="1"/>
          <p:nvPr/>
        </p:nvSpPr>
        <p:spPr>
          <a:xfrm>
            <a:off x="5562600" y="1581150"/>
            <a:ext cx="533400" cy="307777"/>
          </a:xfrm>
          <a:prstGeom prst="rect">
            <a:avLst/>
          </a:prstGeom>
          <a:noFill/>
          <a:ln w="19050">
            <a:noFill/>
          </a:ln>
        </p:spPr>
        <p:txBody>
          <a:bodyPr wrap="square" rtlCol="0">
            <a:spAutoFit/>
          </a:bodyPr>
          <a:lstStyle/>
          <a:p>
            <a:r>
              <a:rPr lang="en-US" sz="1400" b="1" dirty="0" smtClean="0">
                <a:latin typeface="+mj-lt"/>
              </a:rPr>
              <a:t>87%</a:t>
            </a:r>
            <a:endParaRPr lang="en-US" sz="1400" b="1" dirty="0">
              <a:latin typeface="+mj-lt"/>
            </a:endParaRPr>
          </a:p>
        </p:txBody>
      </p:sp>
      <p:sp>
        <p:nvSpPr>
          <p:cNvPr id="17" name="TextBox 16"/>
          <p:cNvSpPr txBox="1"/>
          <p:nvPr/>
        </p:nvSpPr>
        <p:spPr>
          <a:xfrm>
            <a:off x="6858000" y="1581150"/>
            <a:ext cx="533400" cy="307777"/>
          </a:xfrm>
          <a:prstGeom prst="rect">
            <a:avLst/>
          </a:prstGeom>
          <a:noFill/>
          <a:ln w="19050">
            <a:noFill/>
          </a:ln>
        </p:spPr>
        <p:txBody>
          <a:bodyPr wrap="square" rtlCol="0">
            <a:spAutoFit/>
          </a:bodyPr>
          <a:lstStyle/>
          <a:p>
            <a:r>
              <a:rPr lang="en-US" sz="1400" b="1" dirty="0" smtClean="0">
                <a:latin typeface="+mj-lt"/>
              </a:rPr>
              <a:t>83%</a:t>
            </a:r>
            <a:endParaRPr lang="en-US" sz="1400" b="1" dirty="0">
              <a:latin typeface="+mj-lt"/>
            </a:endParaRPr>
          </a:p>
        </p:txBody>
      </p:sp>
      <p:sp>
        <p:nvSpPr>
          <p:cNvPr id="18" name="TextBox 17"/>
          <p:cNvSpPr txBox="1"/>
          <p:nvPr/>
        </p:nvSpPr>
        <p:spPr>
          <a:xfrm>
            <a:off x="8229600" y="1581150"/>
            <a:ext cx="533400" cy="307777"/>
          </a:xfrm>
          <a:prstGeom prst="rect">
            <a:avLst/>
          </a:prstGeom>
          <a:noFill/>
          <a:ln w="19050">
            <a:noFill/>
          </a:ln>
        </p:spPr>
        <p:txBody>
          <a:bodyPr wrap="square" rtlCol="0">
            <a:spAutoFit/>
          </a:bodyPr>
          <a:lstStyle/>
          <a:p>
            <a:r>
              <a:rPr lang="en-US" sz="1400" b="1" dirty="0">
                <a:latin typeface="+mj-lt"/>
              </a:rPr>
              <a:t>7</a:t>
            </a:r>
            <a:r>
              <a:rPr lang="en-US" sz="1400" b="1" dirty="0" smtClean="0">
                <a:latin typeface="+mj-lt"/>
              </a:rPr>
              <a:t>9%</a:t>
            </a:r>
            <a:endParaRPr lang="en-US" sz="1400" b="1" dirty="0">
              <a:latin typeface="+mj-lt"/>
            </a:endParaRPr>
          </a:p>
        </p:txBody>
      </p:sp>
      <p:sp>
        <p:nvSpPr>
          <p:cNvPr id="5" name="Rectangle 4"/>
          <p:cNvSpPr/>
          <p:nvPr/>
        </p:nvSpPr>
        <p:spPr>
          <a:xfrm>
            <a:off x="4191000" y="1575196"/>
            <a:ext cx="4419600" cy="2819663"/>
          </a:xfrm>
          <a:prstGeom prst="rect">
            <a:avLst/>
          </a:prstGeom>
          <a:solidFill>
            <a:srgbClr val="7400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73% of women (936/1279</a:t>
            </a:r>
            <a:r>
              <a:rPr lang="en-US" sz="1400" dirty="0" smtClean="0"/>
              <a:t>*</a:t>
            </a:r>
            <a:r>
              <a:rPr lang="en-US" sz="2400" dirty="0" smtClean="0"/>
              <a:t>) accepted the ring for </a:t>
            </a:r>
          </a:p>
          <a:p>
            <a:pPr algn="ctr"/>
            <a:r>
              <a:rPr lang="en-US" sz="2400" u="sng" dirty="0" smtClean="0"/>
              <a:t>all 12 months</a:t>
            </a:r>
            <a:r>
              <a:rPr lang="en-US" sz="2400" dirty="0" smtClean="0"/>
              <a:t> of follow-up</a:t>
            </a:r>
          </a:p>
          <a:p>
            <a:pPr algn="ctr"/>
            <a:r>
              <a:rPr lang="en-US" sz="1400" dirty="0" smtClean="0"/>
              <a:t>(*excluding women who acquired </a:t>
            </a:r>
            <a:r>
              <a:rPr lang="en-US" sz="1400" dirty="0"/>
              <a:t>HIV-1 </a:t>
            </a:r>
            <a:r>
              <a:rPr lang="en-US" sz="1400" dirty="0" smtClean="0"/>
              <a:t>or who had </a:t>
            </a:r>
            <a:r>
              <a:rPr lang="en-US" sz="1400" dirty="0"/>
              <a:t>a medical reason to withhold the ring </a:t>
            </a:r>
            <a:r>
              <a:rPr lang="en-US" sz="1400" dirty="0" smtClean="0"/>
              <a:t>[e.g</a:t>
            </a:r>
            <a:r>
              <a:rPr lang="en-US" sz="1400" dirty="0"/>
              <a:t>., </a:t>
            </a:r>
            <a:r>
              <a:rPr lang="en-US" sz="1400" dirty="0" smtClean="0"/>
              <a:t>pregnancy]) </a:t>
            </a:r>
            <a:endParaRPr lang="en-US" sz="1400" dirty="0"/>
          </a:p>
        </p:txBody>
      </p:sp>
    </p:spTree>
    <p:extLst>
      <p:ext uri="{BB962C8B-B14F-4D97-AF65-F5344CB8AC3E}">
        <p14:creationId xmlns:p14="http://schemas.microsoft.com/office/powerpoint/2010/main" val="260618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Ring Adherence (1)</a:t>
            </a:r>
            <a:endParaRPr lang="en-US" b="1" dirty="0"/>
          </a:p>
        </p:txBody>
      </p:sp>
      <p:sp>
        <p:nvSpPr>
          <p:cNvPr id="3" name="Content Placeholder 2"/>
          <p:cNvSpPr>
            <a:spLocks noGrp="1"/>
          </p:cNvSpPr>
          <p:nvPr>
            <p:ph idx="1"/>
          </p:nvPr>
        </p:nvSpPr>
        <p:spPr>
          <a:xfrm>
            <a:off x="685800" y="1352550"/>
            <a:ext cx="7924800" cy="3588924"/>
          </a:xfrm>
        </p:spPr>
        <p:txBody>
          <a:bodyPr/>
          <a:lstStyle/>
          <a:p>
            <a:pPr marL="285750" indent="-285750" eaLnBrk="0" hangingPunct="0">
              <a:spcBef>
                <a:spcPct val="0"/>
              </a:spcBef>
              <a:buFont typeface="Arial" panose="020B0604020202020204" pitchFamily="34" charset="0"/>
              <a:buChar char="•"/>
              <a:defRPr/>
            </a:pPr>
            <a:r>
              <a:rPr lang="en-US" altLang="en-US" sz="2400" dirty="0" smtClean="0">
                <a:solidFill>
                  <a:srgbClr val="000000"/>
                </a:solidFill>
              </a:rPr>
              <a:t>Returned, used rings were tested for residual levels of </a:t>
            </a:r>
            <a:r>
              <a:rPr lang="en-US" altLang="en-US" sz="2400" dirty="0" err="1" smtClean="0">
                <a:solidFill>
                  <a:srgbClr val="000000"/>
                </a:solidFill>
              </a:rPr>
              <a:t>dapivirine</a:t>
            </a:r>
            <a:r>
              <a:rPr lang="en-US" altLang="en-US" sz="2400" dirty="0" smtClean="0">
                <a:solidFill>
                  <a:srgbClr val="000000"/>
                </a:solidFill>
              </a:rPr>
              <a:t>.  </a:t>
            </a:r>
            <a:endParaRPr lang="en-US" sz="2400" dirty="0" smtClean="0"/>
          </a:p>
          <a:p>
            <a:pPr marL="685800" lvl="1" eaLnBrk="0" hangingPunct="0">
              <a:spcBef>
                <a:spcPct val="0"/>
              </a:spcBef>
              <a:buFont typeface="Arial" panose="020B0604020202020204" pitchFamily="34" charset="0"/>
              <a:buChar char="•"/>
              <a:defRPr/>
            </a:pPr>
            <a:r>
              <a:rPr lang="en-US" altLang="en-US" sz="2000" dirty="0" smtClean="0">
                <a:solidFill>
                  <a:srgbClr val="000000"/>
                </a:solidFill>
              </a:rPr>
              <a:t>Rings are manufactured with approximately 25 mg of </a:t>
            </a:r>
            <a:r>
              <a:rPr lang="en-US" altLang="en-US" sz="2000" dirty="0" err="1" smtClean="0">
                <a:solidFill>
                  <a:srgbClr val="000000"/>
                </a:solidFill>
              </a:rPr>
              <a:t>dapivirine</a:t>
            </a:r>
            <a:r>
              <a:rPr lang="en-US" altLang="en-US" sz="2000" dirty="0" smtClean="0">
                <a:solidFill>
                  <a:srgbClr val="000000"/>
                </a:solidFill>
              </a:rPr>
              <a:t> and release approximately 4 mg with a month of continuous use.</a:t>
            </a:r>
          </a:p>
          <a:p>
            <a:pPr marL="685800" lvl="1" eaLnBrk="0" hangingPunct="0">
              <a:spcBef>
                <a:spcPct val="0"/>
              </a:spcBef>
              <a:buFont typeface="Arial" panose="020B0604020202020204" pitchFamily="34" charset="0"/>
              <a:buChar char="•"/>
              <a:defRPr/>
            </a:pPr>
            <a:r>
              <a:rPr lang="en-US" altLang="en-US" sz="2000" dirty="0">
                <a:solidFill>
                  <a:srgbClr val="000000"/>
                </a:solidFill>
              </a:rPr>
              <a:t>The amount of </a:t>
            </a:r>
            <a:r>
              <a:rPr lang="en-US" altLang="en-US" sz="2000" dirty="0" err="1">
                <a:solidFill>
                  <a:srgbClr val="000000"/>
                </a:solidFill>
              </a:rPr>
              <a:t>dapivirine</a:t>
            </a:r>
            <a:r>
              <a:rPr lang="en-US" altLang="en-US" sz="2000" dirty="0">
                <a:solidFill>
                  <a:srgbClr val="000000"/>
                </a:solidFill>
              </a:rPr>
              <a:t> released was calculated. </a:t>
            </a:r>
          </a:p>
          <a:p>
            <a:pPr marL="685800" lvl="1" eaLnBrk="0" hangingPunct="0">
              <a:spcBef>
                <a:spcPct val="0"/>
              </a:spcBef>
              <a:buFont typeface="Arial" panose="020B0604020202020204" pitchFamily="34" charset="0"/>
              <a:buChar char="•"/>
              <a:defRPr/>
            </a:pPr>
            <a:r>
              <a:rPr lang="en-US" altLang="en-US" sz="2000" dirty="0" smtClean="0">
                <a:solidFill>
                  <a:srgbClr val="000000"/>
                </a:solidFill>
              </a:rPr>
              <a:t>Rings that had released &gt;0.9 mg </a:t>
            </a:r>
            <a:r>
              <a:rPr lang="en-US" sz="2000" dirty="0" smtClean="0"/>
              <a:t>were </a:t>
            </a:r>
            <a:r>
              <a:rPr lang="en-US" sz="2000" dirty="0"/>
              <a:t>defined as indicating </a:t>
            </a:r>
            <a:r>
              <a:rPr lang="en-US" sz="2000" i="1" dirty="0"/>
              <a:t>at least some </a:t>
            </a:r>
            <a:r>
              <a:rPr lang="en-US" sz="2000" dirty="0"/>
              <a:t>adherence during the </a:t>
            </a:r>
            <a:r>
              <a:rPr lang="en-US" sz="2000" dirty="0" smtClean="0"/>
              <a:t>month</a:t>
            </a:r>
            <a:r>
              <a:rPr lang="en-US" sz="2000" dirty="0"/>
              <a:t> </a:t>
            </a:r>
            <a:r>
              <a:rPr lang="en-US" sz="2000" dirty="0" smtClean="0"/>
              <a:t>(but not necessarily </a:t>
            </a:r>
            <a:r>
              <a:rPr lang="en-US" altLang="en-US" sz="2000" dirty="0" smtClean="0">
                <a:solidFill>
                  <a:srgbClr val="000000"/>
                </a:solidFill>
              </a:rPr>
              <a:t>consistent use). </a:t>
            </a:r>
          </a:p>
          <a:p>
            <a:pPr marL="285750" indent="-285750" eaLnBrk="0" hangingPunct="0">
              <a:spcBef>
                <a:spcPct val="0"/>
              </a:spcBef>
              <a:buFont typeface="Arial" panose="020B0604020202020204" pitchFamily="34" charset="0"/>
              <a:buChar char="•"/>
              <a:defRPr/>
            </a:pPr>
            <a:endParaRPr lang="en-US" altLang="en-US" sz="1200" dirty="0">
              <a:solidFill>
                <a:srgbClr val="0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9"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673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Ring Adherence (2)</a:t>
            </a:r>
            <a:endParaRPr lang="en-US" b="1" dirty="0"/>
          </a:p>
        </p:txBody>
      </p:sp>
      <p:sp>
        <p:nvSpPr>
          <p:cNvPr id="3" name="Content Placeholder 2"/>
          <p:cNvSpPr>
            <a:spLocks noGrp="1"/>
          </p:cNvSpPr>
          <p:nvPr>
            <p:ph idx="1"/>
          </p:nvPr>
        </p:nvSpPr>
        <p:spPr>
          <a:xfrm>
            <a:off x="132381" y="1266541"/>
            <a:ext cx="3252482" cy="3588924"/>
          </a:xfrm>
        </p:spPr>
        <p:txBody>
          <a:bodyPr/>
          <a:lstStyle/>
          <a:p>
            <a:pPr marL="285750" indent="-285750" eaLnBrk="0" hangingPunct="0">
              <a:spcBef>
                <a:spcPct val="0"/>
              </a:spcBef>
              <a:buFont typeface="Arial" panose="020B0604020202020204" pitchFamily="34" charset="0"/>
              <a:buChar char="•"/>
              <a:defRPr/>
            </a:pPr>
            <a:r>
              <a:rPr lang="en-US" altLang="en-US" sz="2400" dirty="0" smtClean="0">
                <a:solidFill>
                  <a:srgbClr val="000000"/>
                </a:solidFill>
              </a:rPr>
              <a:t>Overall, 90% of returned rings had released &gt;0.9 mg</a:t>
            </a:r>
          </a:p>
          <a:p>
            <a:pPr marL="285750" indent="-285750" eaLnBrk="0" hangingPunct="0">
              <a:spcBef>
                <a:spcPct val="0"/>
              </a:spcBef>
              <a:buFont typeface="Arial" panose="020B0604020202020204" pitchFamily="34" charset="0"/>
              <a:buChar char="•"/>
              <a:defRPr/>
            </a:pPr>
            <a:endParaRPr lang="en-US" altLang="en-US" sz="2400" dirty="0">
              <a:solidFill>
                <a:srgbClr val="000000"/>
              </a:solidFill>
            </a:endParaRPr>
          </a:p>
          <a:p>
            <a:pPr marL="285750" indent="-285750" eaLnBrk="0" hangingPunct="0">
              <a:spcBef>
                <a:spcPct val="0"/>
              </a:spcBef>
              <a:buFont typeface="Arial" panose="020B0604020202020204" pitchFamily="34" charset="0"/>
              <a:buChar char="•"/>
              <a:defRPr/>
            </a:pPr>
            <a:r>
              <a:rPr lang="en-US" altLang="en-US" sz="2400" dirty="0" smtClean="0">
                <a:solidFill>
                  <a:srgbClr val="000000"/>
                </a:solidFill>
              </a:rPr>
              <a:t>The average </a:t>
            </a:r>
            <a:r>
              <a:rPr lang="en-US" altLang="en-US" sz="2400" dirty="0" err="1" smtClean="0">
                <a:solidFill>
                  <a:srgbClr val="000000"/>
                </a:solidFill>
              </a:rPr>
              <a:t>dapivirine</a:t>
            </a:r>
            <a:r>
              <a:rPr lang="en-US" altLang="en-US" sz="2400" dirty="0" smtClean="0">
                <a:solidFill>
                  <a:srgbClr val="000000"/>
                </a:solidFill>
              </a:rPr>
              <a:t> released was greater for MTN-025 compared to MTN-020 </a:t>
            </a:r>
          </a:p>
          <a:p>
            <a:pPr marL="285750" indent="-285750" eaLnBrk="0" hangingPunct="0">
              <a:spcBef>
                <a:spcPct val="0"/>
              </a:spcBef>
              <a:buFont typeface="Arial" panose="020B0604020202020204" pitchFamily="34" charset="0"/>
              <a:buChar char="•"/>
              <a:defRPr/>
            </a:pPr>
            <a:endParaRPr lang="en-US" altLang="en-US" sz="2400" dirty="0">
              <a:solidFill>
                <a:srgbClr val="000000"/>
              </a:solidFill>
            </a:endParaRPr>
          </a:p>
          <a:p>
            <a:pPr marL="285750" indent="-285750" eaLnBrk="0" hangingPunct="0">
              <a:spcBef>
                <a:spcPct val="0"/>
              </a:spcBef>
              <a:buFont typeface="Arial" panose="020B0604020202020204" pitchFamily="34" charset="0"/>
              <a:buChar char="•"/>
              <a:defRPr/>
            </a:pPr>
            <a:endParaRPr lang="en-US" altLang="en-US" sz="2400" dirty="0" smtClean="0">
              <a:solidFill>
                <a:srgbClr val="0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sp>
        <p:nvSpPr>
          <p:cNvPr id="5" name="TextBox 4"/>
          <p:cNvSpPr txBox="1"/>
          <p:nvPr/>
        </p:nvSpPr>
        <p:spPr>
          <a:xfrm>
            <a:off x="3765873" y="1276350"/>
            <a:ext cx="4953000" cy="523220"/>
          </a:xfrm>
          <a:prstGeom prst="rect">
            <a:avLst/>
          </a:prstGeom>
          <a:noFill/>
        </p:spPr>
        <p:txBody>
          <a:bodyPr wrap="square" rtlCol="0">
            <a:spAutoFit/>
          </a:bodyPr>
          <a:lstStyle/>
          <a:p>
            <a:pPr algn="ctr"/>
            <a:r>
              <a:rPr lang="en-US" sz="1400" dirty="0" err="1" smtClean="0">
                <a:latin typeface="+mj-lt"/>
              </a:rPr>
              <a:t>Dapivirine</a:t>
            </a:r>
            <a:r>
              <a:rPr lang="en-US" sz="1400" dirty="0" smtClean="0">
                <a:latin typeface="+mj-lt"/>
              </a:rPr>
              <a:t> released from rings, limited to those women who participated in both MTN-020 &amp; MTN-025</a:t>
            </a:r>
            <a:endParaRPr lang="en-US" sz="1400" dirty="0">
              <a:latin typeface="+mj-lt"/>
            </a:endParaRPr>
          </a:p>
        </p:txBody>
      </p:sp>
      <p:pic>
        <p:nvPicPr>
          <p:cNvPr id="9"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052899" y="1809379"/>
            <a:ext cx="4378948" cy="2915961"/>
          </a:xfrm>
          <a:prstGeom prst="rect">
            <a:avLst/>
          </a:prstGeom>
        </p:spPr>
      </p:pic>
      <p:sp>
        <p:nvSpPr>
          <p:cNvPr id="7" name="Rectangle 6"/>
          <p:cNvSpPr/>
          <p:nvPr/>
        </p:nvSpPr>
        <p:spPr>
          <a:xfrm>
            <a:off x="7920331" y="3562350"/>
            <a:ext cx="1110927" cy="685800"/>
          </a:xfrm>
          <a:prstGeom prst="rect">
            <a:avLst/>
          </a:prstGeom>
          <a:solidFill>
            <a:srgbClr val="740074"/>
          </a:solidFill>
          <a:ln>
            <a:solidFill>
              <a:srgbClr val="74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p&lt;0.001</a:t>
            </a:r>
          </a:p>
          <a:p>
            <a:pPr algn="ctr"/>
            <a:r>
              <a:rPr lang="en-US" dirty="0" smtClean="0"/>
              <a:t>(GEE)</a:t>
            </a:r>
            <a:endParaRPr lang="en-US" dirty="0"/>
          </a:p>
        </p:txBody>
      </p:sp>
    </p:spTree>
    <p:extLst>
      <p:ext uri="{BB962C8B-B14F-4D97-AF65-F5344CB8AC3E}">
        <p14:creationId xmlns:p14="http://schemas.microsoft.com/office/powerpoint/2010/main" val="1327433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Ring Adherence (3)</a:t>
            </a:r>
            <a:endParaRPr lang="en-US" b="1" dirty="0"/>
          </a:p>
        </p:txBody>
      </p:sp>
      <p:sp>
        <p:nvSpPr>
          <p:cNvPr id="3" name="Content Placeholder 2"/>
          <p:cNvSpPr>
            <a:spLocks noGrp="1"/>
          </p:cNvSpPr>
          <p:nvPr>
            <p:ph idx="1"/>
          </p:nvPr>
        </p:nvSpPr>
        <p:spPr>
          <a:xfrm>
            <a:off x="132380" y="1266541"/>
            <a:ext cx="8783019" cy="848009"/>
          </a:xfrm>
        </p:spPr>
        <p:txBody>
          <a:bodyPr/>
          <a:lstStyle/>
          <a:p>
            <a:pPr marL="285750" indent="-285750" eaLnBrk="0" hangingPunct="0">
              <a:spcBef>
                <a:spcPct val="0"/>
              </a:spcBef>
              <a:buFont typeface="Arial" panose="020B0604020202020204" pitchFamily="34" charset="0"/>
              <a:buChar char="•"/>
              <a:defRPr/>
            </a:pPr>
            <a:r>
              <a:rPr lang="en-US" altLang="en-US" sz="2400" dirty="0" smtClean="0">
                <a:solidFill>
                  <a:srgbClr val="000000"/>
                </a:solidFill>
              </a:rPr>
              <a:t>Estimated use of the </a:t>
            </a:r>
            <a:r>
              <a:rPr lang="en-US" altLang="en-US" sz="2400" dirty="0" err="1" smtClean="0">
                <a:solidFill>
                  <a:srgbClr val="000000"/>
                </a:solidFill>
              </a:rPr>
              <a:t>dapivirine</a:t>
            </a:r>
            <a:r>
              <a:rPr lang="en-US" altLang="en-US" sz="2400" dirty="0" smtClean="0">
                <a:solidFill>
                  <a:srgbClr val="000000"/>
                </a:solidFill>
              </a:rPr>
              <a:t> vaginal ring remained relatively constant throughout follow-up</a:t>
            </a:r>
            <a:endParaRPr lang="en-US" altLang="en-US" sz="2400" dirty="0">
              <a:solidFill>
                <a:srgbClr val="000000"/>
              </a:solidFill>
            </a:endParaRPr>
          </a:p>
          <a:p>
            <a:pPr marL="285750" indent="-285750" eaLnBrk="0" hangingPunct="0">
              <a:spcBef>
                <a:spcPct val="0"/>
              </a:spcBef>
              <a:buFont typeface="Arial" panose="020B0604020202020204" pitchFamily="34" charset="0"/>
              <a:buChar char="•"/>
              <a:defRPr/>
            </a:pPr>
            <a:endParaRPr lang="en-US" altLang="en-US" sz="2400" dirty="0" smtClean="0">
              <a:solidFill>
                <a:srgbClr val="0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9"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t="12335"/>
          <a:stretch/>
        </p:blipFill>
        <p:spPr>
          <a:xfrm>
            <a:off x="381000" y="2341066"/>
            <a:ext cx="4124105" cy="2005750"/>
          </a:xfrm>
          <a:prstGeom prst="rect">
            <a:avLst/>
          </a:prstGeom>
        </p:spPr>
      </p:pic>
      <p:graphicFrame>
        <p:nvGraphicFramePr>
          <p:cNvPr id="15" name="Table 14">
            <a:extLst>
              <a:ext uri="{FF2B5EF4-FFF2-40B4-BE49-F238E27FC236}">
                <a16:creationId xmlns:a16="http://schemas.microsoft.com/office/drawing/2014/main" id="{38341ECB-E7C9-E342-8554-CDCD83ADB930}"/>
              </a:ext>
            </a:extLst>
          </p:cNvPr>
          <p:cNvGraphicFramePr>
            <a:graphicFrameLocks noGrp="1"/>
          </p:cNvGraphicFramePr>
          <p:nvPr>
            <p:extLst>
              <p:ext uri="{D42A27DB-BD31-4B8C-83A1-F6EECF244321}">
                <p14:modId xmlns:p14="http://schemas.microsoft.com/office/powerpoint/2010/main" val="1808683325"/>
              </p:ext>
            </p:extLst>
          </p:nvPr>
        </p:nvGraphicFramePr>
        <p:xfrm>
          <a:off x="4752313" y="2305675"/>
          <a:ext cx="3760029" cy="2011680"/>
        </p:xfrm>
        <a:graphic>
          <a:graphicData uri="http://schemas.openxmlformats.org/drawingml/2006/table">
            <a:tbl>
              <a:tblPr firstRow="1" bandRow="1"/>
              <a:tblGrid>
                <a:gridCol w="1253343">
                  <a:extLst>
                    <a:ext uri="{9D8B030D-6E8A-4147-A177-3AD203B41FA5}">
                      <a16:colId xmlns:a16="http://schemas.microsoft.com/office/drawing/2014/main" val="1564003492"/>
                    </a:ext>
                  </a:extLst>
                </a:gridCol>
                <a:gridCol w="1253343">
                  <a:extLst>
                    <a:ext uri="{9D8B030D-6E8A-4147-A177-3AD203B41FA5}">
                      <a16:colId xmlns:a16="http://schemas.microsoft.com/office/drawing/2014/main" val="3176657628"/>
                    </a:ext>
                  </a:extLst>
                </a:gridCol>
                <a:gridCol w="1253343">
                  <a:extLst>
                    <a:ext uri="{9D8B030D-6E8A-4147-A177-3AD203B41FA5}">
                      <a16:colId xmlns:a16="http://schemas.microsoft.com/office/drawing/2014/main" val="157635679"/>
                    </a:ext>
                  </a:extLst>
                </a:gridCol>
              </a:tblGrid>
              <a:tr h="55418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smtClean="0"/>
                        <a:t>Relative</a:t>
                      </a:r>
                      <a:r>
                        <a:rPr lang="en-US" sz="1200" baseline="0" dirty="0" smtClean="0"/>
                        <a:t> level of HIV-1 protection</a:t>
                      </a:r>
                      <a:endParaRPr lang="en-US"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008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smtClean="0"/>
                        <a:t>Average</a:t>
                      </a:r>
                      <a:r>
                        <a:rPr lang="en-US" sz="1200" baseline="0" dirty="0" smtClean="0"/>
                        <a:t> </a:t>
                      </a:r>
                      <a:r>
                        <a:rPr lang="en-US" sz="1200" baseline="0" dirty="0" err="1" smtClean="0"/>
                        <a:t>dapivirine</a:t>
                      </a:r>
                      <a:r>
                        <a:rPr lang="en-US" sz="1200" baseline="0" dirty="0" smtClean="0"/>
                        <a:t> released per month</a:t>
                      </a:r>
                      <a:endParaRPr lang="en-US"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008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smtClean="0"/>
                        <a:t>Estimated level of HIV-1</a:t>
                      </a:r>
                      <a:r>
                        <a:rPr lang="en-US" sz="1200" baseline="0" dirty="0" smtClean="0"/>
                        <a:t> protection </a:t>
                      </a:r>
                    </a:p>
                    <a:p>
                      <a:pPr algn="ctr"/>
                      <a:r>
                        <a:rPr lang="en-US" sz="900" baseline="0" dirty="0" smtClean="0"/>
                        <a:t>(MTN-020/ASPIRE, Brown, AIDS 2016)</a:t>
                      </a:r>
                      <a:endParaRPr lang="en-US" sz="9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0080"/>
                    </a:solidFill>
                  </a:tcPr>
                </a:tc>
                <a:extLst>
                  <a:ext uri="{0D108BD9-81ED-4DB2-BD59-A6C34878D82A}">
                    <a16:rowId xmlns:a16="http://schemas.microsoft.com/office/drawing/2014/main" val="1405903093"/>
                  </a:ext>
                </a:extLst>
              </a:tr>
              <a:tr h="1662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No</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008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smtClean="0"/>
                        <a:t>≤1.4 </a:t>
                      </a:r>
                      <a:r>
                        <a:rPr lang="en-US" sz="1200" dirty="0"/>
                        <a:t>mg</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008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11-20%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0080">
                        <a:tint val="40000"/>
                      </a:srgbClr>
                    </a:solidFill>
                  </a:tcPr>
                </a:tc>
                <a:extLst>
                  <a:ext uri="{0D108BD9-81ED-4DB2-BD59-A6C34878D82A}">
                    <a16:rowId xmlns:a16="http://schemas.microsoft.com/office/drawing/2014/main" val="135021010"/>
                  </a:ext>
                </a:extLst>
              </a:tr>
              <a:tr h="1662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Low</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008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1.4 - 3 mg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008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29-47%</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0080">
                        <a:tint val="20000"/>
                      </a:srgbClr>
                    </a:solidFill>
                  </a:tcPr>
                </a:tc>
                <a:extLst>
                  <a:ext uri="{0D108BD9-81ED-4DB2-BD59-A6C34878D82A}">
                    <a16:rowId xmlns:a16="http://schemas.microsoft.com/office/drawing/2014/main" val="1681289662"/>
                  </a:ext>
                </a:extLst>
              </a:tr>
              <a:tr h="1662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Moderate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008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3 - 3.9 mg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008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58-75%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0080">
                        <a:tint val="40000"/>
                      </a:srgbClr>
                    </a:solidFill>
                  </a:tcPr>
                </a:tc>
                <a:extLst>
                  <a:ext uri="{0D108BD9-81ED-4DB2-BD59-A6C34878D82A}">
                    <a16:rowId xmlns:a16="http://schemas.microsoft.com/office/drawing/2014/main" val="2756789229"/>
                  </a:ext>
                </a:extLst>
              </a:tr>
              <a:tr h="1662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High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008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smtClean="0"/>
                        <a:t>≥3.9 </a:t>
                      </a:r>
                      <a:r>
                        <a:rPr lang="en-US" sz="1200" dirty="0"/>
                        <a:t>mg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008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47-92%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0080">
                        <a:tint val="20000"/>
                      </a:srgbClr>
                    </a:solidFill>
                  </a:tcPr>
                </a:tc>
                <a:extLst>
                  <a:ext uri="{0D108BD9-81ED-4DB2-BD59-A6C34878D82A}">
                    <a16:rowId xmlns:a16="http://schemas.microsoft.com/office/drawing/2014/main" val="4150328265"/>
                  </a:ext>
                </a:extLst>
              </a:tr>
            </a:tbl>
          </a:graphicData>
        </a:graphic>
      </p:graphicFrame>
    </p:spTree>
    <p:extLst>
      <p:ext uri="{BB962C8B-B14F-4D97-AF65-F5344CB8AC3E}">
        <p14:creationId xmlns:p14="http://schemas.microsoft.com/office/powerpoint/2010/main" val="54727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9"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381000" y="1352550"/>
            <a:ext cx="4114800" cy="36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1800" dirty="0" smtClean="0"/>
              <a:t>The frequency, severity, and type of adverse events observed was similar to that observed in MTN-020/ASPIRE – i.e., no new safety signal was seen</a:t>
            </a:r>
          </a:p>
          <a:p>
            <a:pPr eaLnBrk="1" hangingPunct="1"/>
            <a:r>
              <a:rPr lang="en-US" sz="1800" dirty="0" smtClean="0"/>
              <a:t>No SAE or Grade 3+ adverse event was assessed by the treating clinician to be related to the use of the </a:t>
            </a:r>
            <a:r>
              <a:rPr lang="en-US" sz="1800" dirty="0" err="1" smtClean="0"/>
              <a:t>dapivirine</a:t>
            </a:r>
            <a:r>
              <a:rPr lang="en-US" sz="1800" dirty="0" smtClean="0"/>
              <a:t> vaginal ring.</a:t>
            </a:r>
          </a:p>
          <a:p>
            <a:pPr eaLnBrk="1" hangingPunct="1"/>
            <a:r>
              <a:rPr lang="en-US" sz="1800" dirty="0" smtClean="0"/>
              <a:t>A total of 70 pregnancies occurred and had outcomes measured; no congenital anomalies were observed. </a:t>
            </a:r>
          </a:p>
        </p:txBody>
      </p:sp>
      <p:graphicFrame>
        <p:nvGraphicFramePr>
          <p:cNvPr id="7" name="Table 6"/>
          <p:cNvGraphicFramePr>
            <a:graphicFrameLocks noGrp="1"/>
          </p:cNvGraphicFramePr>
          <p:nvPr>
            <p:extLst>
              <p:ext uri="{D42A27DB-BD31-4B8C-83A1-F6EECF244321}">
                <p14:modId xmlns:p14="http://schemas.microsoft.com/office/powerpoint/2010/main" val="1163208735"/>
              </p:ext>
            </p:extLst>
          </p:nvPr>
        </p:nvGraphicFramePr>
        <p:xfrm>
          <a:off x="5045962" y="1657350"/>
          <a:ext cx="3640838" cy="1983905"/>
        </p:xfrm>
        <a:graphic>
          <a:graphicData uri="http://schemas.openxmlformats.org/drawingml/2006/table">
            <a:tbl>
              <a:tblPr firstRow="1" bandRow="1">
                <a:tableStyleId>{5C22544A-7EE6-4342-B048-85BDC9FD1C3A}</a:tableStyleId>
              </a:tblPr>
              <a:tblGrid>
                <a:gridCol w="2013645">
                  <a:extLst>
                    <a:ext uri="{9D8B030D-6E8A-4147-A177-3AD203B41FA5}">
                      <a16:colId xmlns:a16="http://schemas.microsoft.com/office/drawing/2014/main" val="20000"/>
                    </a:ext>
                  </a:extLst>
                </a:gridCol>
                <a:gridCol w="1627193">
                  <a:extLst>
                    <a:ext uri="{9D8B030D-6E8A-4147-A177-3AD203B41FA5}">
                      <a16:colId xmlns:a16="http://schemas.microsoft.com/office/drawing/2014/main" val="20001"/>
                    </a:ext>
                  </a:extLst>
                </a:gridCol>
              </a:tblGrid>
              <a:tr h="469103">
                <a:tc>
                  <a:txBody>
                    <a:bodyPr/>
                    <a:lstStyle/>
                    <a:p>
                      <a:endParaRPr lang="en-US" b="1" dirty="0">
                        <a:latin typeface="+mn-lt"/>
                      </a:endParaRPr>
                    </a:p>
                  </a:txBody>
                  <a:tcPr>
                    <a:solidFill>
                      <a:srgbClr val="740074"/>
                    </a:solidFill>
                  </a:tcPr>
                </a:tc>
                <a:tc>
                  <a:txBody>
                    <a:bodyPr/>
                    <a:lstStyle/>
                    <a:p>
                      <a:pPr algn="ctr"/>
                      <a:r>
                        <a:rPr lang="en-US" dirty="0" smtClean="0">
                          <a:solidFill>
                            <a:schemeClr val="bg1"/>
                          </a:solidFill>
                        </a:rPr>
                        <a:t>#</a:t>
                      </a:r>
                      <a:r>
                        <a:rPr lang="en-US" baseline="0" dirty="0" smtClean="0">
                          <a:solidFill>
                            <a:schemeClr val="bg1"/>
                          </a:solidFill>
                        </a:rPr>
                        <a:t> (</a:t>
                      </a:r>
                      <a:r>
                        <a:rPr lang="en-US" dirty="0" smtClean="0">
                          <a:solidFill>
                            <a:schemeClr val="bg1"/>
                          </a:solidFill>
                        </a:rPr>
                        <a:t>%) of participants</a:t>
                      </a:r>
                      <a:endParaRPr lang="en-US" dirty="0">
                        <a:solidFill>
                          <a:schemeClr val="bg1"/>
                        </a:solidFill>
                      </a:endParaRPr>
                    </a:p>
                  </a:txBody>
                  <a:tcPr>
                    <a:solidFill>
                      <a:srgbClr val="740074"/>
                    </a:solidFill>
                  </a:tcPr>
                </a:tc>
                <a:extLst>
                  <a:ext uri="{0D108BD9-81ED-4DB2-BD59-A6C34878D82A}">
                    <a16:rowId xmlns:a16="http://schemas.microsoft.com/office/drawing/2014/main" val="10000"/>
                  </a:ext>
                </a:extLst>
              </a:tr>
              <a:tr h="405617">
                <a:tc>
                  <a:txBody>
                    <a:bodyPr/>
                    <a:lstStyle/>
                    <a:p>
                      <a:pPr marL="0" marR="0" indent="0" algn="l">
                        <a:lnSpc>
                          <a:spcPct val="100000"/>
                        </a:lnSpc>
                        <a:spcBef>
                          <a:spcPts val="0"/>
                        </a:spcBef>
                        <a:spcAft>
                          <a:spcPts val="0"/>
                        </a:spcAft>
                      </a:pPr>
                      <a:r>
                        <a:rPr lang="en-US" sz="1600" b="1" dirty="0" smtClean="0">
                          <a:solidFill>
                            <a:srgbClr val="000000"/>
                          </a:solidFill>
                          <a:effectLst/>
                          <a:latin typeface="+mn-lt"/>
                          <a:ea typeface="ヒラギノ角ゴ Pro W3"/>
                          <a:cs typeface="Times New Roman"/>
                        </a:rPr>
                        <a:t>SAE</a:t>
                      </a:r>
                      <a:endParaRPr lang="en-US" sz="1600" b="1" dirty="0">
                        <a:solidFill>
                          <a:srgbClr val="000000"/>
                        </a:solidFill>
                        <a:effectLst/>
                        <a:latin typeface="+mn-lt"/>
                        <a:ea typeface="ヒラギノ角ゴ Pro W3"/>
                        <a:cs typeface="Times New Roman"/>
                      </a:endParaRPr>
                    </a:p>
                  </a:txBody>
                  <a:tcPr marL="68580" marR="68580" marT="0" marB="0" anchor="ctr">
                    <a:solidFill>
                      <a:srgbClr val="F0DCF0"/>
                    </a:solidFill>
                  </a:tcPr>
                </a:tc>
                <a:tc>
                  <a:txBody>
                    <a:bodyPr/>
                    <a:lstStyle/>
                    <a:p>
                      <a:pPr marL="0" marR="0" algn="ctr">
                        <a:lnSpc>
                          <a:spcPct val="100000"/>
                        </a:lnSpc>
                        <a:spcBef>
                          <a:spcPts val="0"/>
                        </a:spcBef>
                        <a:spcAft>
                          <a:spcPts val="0"/>
                        </a:spcAft>
                      </a:pPr>
                      <a:r>
                        <a:rPr lang="en-US" sz="1600" dirty="0" smtClean="0">
                          <a:solidFill>
                            <a:srgbClr val="000000"/>
                          </a:solidFill>
                          <a:effectLst/>
                          <a:latin typeface="+mj-lt"/>
                          <a:ea typeface="ヒラギノ角ゴ Pro W3"/>
                          <a:cs typeface="Times New Roman"/>
                        </a:rPr>
                        <a:t>20 (1%)</a:t>
                      </a:r>
                      <a:endParaRPr lang="en-US" sz="1600" dirty="0">
                        <a:solidFill>
                          <a:srgbClr val="000000"/>
                        </a:solidFill>
                        <a:effectLst/>
                        <a:latin typeface="+mj-lt"/>
                        <a:ea typeface="ヒラギノ角ゴ Pro W3"/>
                        <a:cs typeface="Times New Roman"/>
                      </a:endParaRPr>
                    </a:p>
                  </a:txBody>
                  <a:tcPr marL="68580" marR="68580" marT="0" marB="0" anchor="ctr">
                    <a:solidFill>
                      <a:srgbClr val="F0DCF0"/>
                    </a:solidFill>
                  </a:tcPr>
                </a:tc>
                <a:extLst>
                  <a:ext uri="{0D108BD9-81ED-4DB2-BD59-A6C34878D82A}">
                    <a16:rowId xmlns:a16="http://schemas.microsoft.com/office/drawing/2014/main" val="10001"/>
                  </a:ext>
                </a:extLst>
              </a:tr>
              <a:tr h="312736">
                <a:tc>
                  <a:txBody>
                    <a:bodyPr/>
                    <a:lstStyle/>
                    <a:p>
                      <a:pPr marL="0" marR="0" algn="l">
                        <a:lnSpc>
                          <a:spcPct val="100000"/>
                        </a:lnSpc>
                        <a:spcBef>
                          <a:spcPts val="0"/>
                        </a:spcBef>
                        <a:spcAft>
                          <a:spcPts val="0"/>
                        </a:spcAft>
                      </a:pPr>
                      <a:r>
                        <a:rPr lang="en-US" sz="1600" b="1" dirty="0" smtClean="0">
                          <a:solidFill>
                            <a:srgbClr val="000000"/>
                          </a:solidFill>
                          <a:effectLst/>
                          <a:latin typeface="+mn-lt"/>
                          <a:ea typeface="ヒラギノ角ゴ Pro W3"/>
                          <a:cs typeface="Times New Roman"/>
                        </a:rPr>
                        <a:t>Grade 3+</a:t>
                      </a:r>
                      <a:r>
                        <a:rPr lang="en-US" sz="1600" b="1" baseline="0" dirty="0" smtClean="0">
                          <a:solidFill>
                            <a:srgbClr val="000000"/>
                          </a:solidFill>
                          <a:effectLst/>
                          <a:latin typeface="+mn-lt"/>
                          <a:ea typeface="ヒラギノ角ゴ Pro W3"/>
                          <a:cs typeface="Times New Roman"/>
                        </a:rPr>
                        <a:t> </a:t>
                      </a:r>
                      <a:r>
                        <a:rPr lang="en-US" sz="1600" b="1" dirty="0" smtClean="0">
                          <a:solidFill>
                            <a:srgbClr val="000000"/>
                          </a:solidFill>
                          <a:effectLst/>
                          <a:latin typeface="+mn-lt"/>
                          <a:ea typeface="ヒラギノ角ゴ Pro W3"/>
                          <a:cs typeface="Times New Roman"/>
                        </a:rPr>
                        <a:t>event</a:t>
                      </a:r>
                      <a:endParaRPr lang="en-US" sz="1600" b="1" dirty="0">
                        <a:solidFill>
                          <a:srgbClr val="000000"/>
                        </a:solidFill>
                        <a:effectLst/>
                        <a:latin typeface="+mn-lt"/>
                        <a:ea typeface="ヒラギノ角ゴ Pro W3"/>
                        <a:cs typeface="Times New Roman"/>
                      </a:endParaRPr>
                    </a:p>
                  </a:txBody>
                  <a:tcPr marL="68580" marR="68580" marT="0" marB="0" anchor="ctr">
                    <a:solidFill>
                      <a:srgbClr val="F0DCF0"/>
                    </a:solidFill>
                  </a:tcPr>
                </a:tc>
                <a:tc>
                  <a:txBody>
                    <a:bodyPr/>
                    <a:lstStyle/>
                    <a:p>
                      <a:pPr marL="0" marR="0" algn="ctr">
                        <a:lnSpc>
                          <a:spcPct val="100000"/>
                        </a:lnSpc>
                        <a:spcBef>
                          <a:spcPts val="0"/>
                        </a:spcBef>
                        <a:spcAft>
                          <a:spcPts val="0"/>
                        </a:spcAft>
                      </a:pPr>
                      <a:r>
                        <a:rPr lang="en-US" sz="1600" dirty="0" smtClean="0">
                          <a:solidFill>
                            <a:srgbClr val="000000"/>
                          </a:solidFill>
                          <a:effectLst/>
                          <a:latin typeface="+mj-lt"/>
                          <a:ea typeface="ヒラギノ角ゴ Pro W3"/>
                          <a:cs typeface="Times New Roman"/>
                        </a:rPr>
                        <a:t>54 (4%)</a:t>
                      </a:r>
                      <a:endParaRPr lang="en-US" sz="1600" dirty="0">
                        <a:solidFill>
                          <a:srgbClr val="000000"/>
                        </a:solidFill>
                        <a:effectLst/>
                        <a:latin typeface="+mj-lt"/>
                        <a:ea typeface="ヒラギノ角ゴ Pro W3"/>
                        <a:cs typeface="Times New Roman"/>
                      </a:endParaRPr>
                    </a:p>
                  </a:txBody>
                  <a:tcPr marL="68580" marR="68580" marT="0" marB="0" anchor="ctr">
                    <a:solidFill>
                      <a:srgbClr val="F0DCF0"/>
                    </a:solidFill>
                  </a:tcPr>
                </a:tc>
                <a:extLst>
                  <a:ext uri="{0D108BD9-81ED-4DB2-BD59-A6C34878D82A}">
                    <a16:rowId xmlns:a16="http://schemas.microsoft.com/office/drawing/2014/main" val="10004"/>
                  </a:ext>
                </a:extLst>
              </a:tr>
              <a:tr h="625472">
                <a:tc>
                  <a:txBody>
                    <a:bodyPr/>
                    <a:lstStyle/>
                    <a:p>
                      <a:pPr marL="0" marR="0" algn="l">
                        <a:lnSpc>
                          <a:spcPct val="100000"/>
                        </a:lnSpc>
                        <a:spcBef>
                          <a:spcPts val="0"/>
                        </a:spcBef>
                        <a:spcAft>
                          <a:spcPts val="0"/>
                        </a:spcAft>
                      </a:pPr>
                      <a:r>
                        <a:rPr lang="en-US" sz="1600" b="1" dirty="0" smtClean="0">
                          <a:solidFill>
                            <a:srgbClr val="000000"/>
                          </a:solidFill>
                          <a:effectLst/>
                          <a:latin typeface="+mn-lt"/>
                          <a:ea typeface="ヒラギノ角ゴ Pro W3"/>
                          <a:cs typeface="Times New Roman"/>
                        </a:rPr>
                        <a:t>Grade </a:t>
                      </a:r>
                      <a:r>
                        <a:rPr lang="en-US" sz="1600" b="1" dirty="0">
                          <a:solidFill>
                            <a:srgbClr val="000000"/>
                          </a:solidFill>
                          <a:effectLst/>
                          <a:latin typeface="+mn-lt"/>
                          <a:ea typeface="ヒラギノ角ゴ Pro W3"/>
                          <a:cs typeface="Times New Roman"/>
                        </a:rPr>
                        <a:t>2 </a:t>
                      </a:r>
                      <a:r>
                        <a:rPr lang="en-US" sz="1600" b="1" dirty="0" smtClean="0">
                          <a:solidFill>
                            <a:srgbClr val="000000"/>
                          </a:solidFill>
                          <a:effectLst/>
                          <a:latin typeface="+mn-lt"/>
                          <a:ea typeface="ヒラギノ角ゴ Pro W3"/>
                          <a:cs typeface="Times New Roman"/>
                        </a:rPr>
                        <a:t>event,</a:t>
                      </a:r>
                      <a:r>
                        <a:rPr lang="en-US" sz="1600" b="1" baseline="0" dirty="0" smtClean="0">
                          <a:solidFill>
                            <a:srgbClr val="000000"/>
                          </a:solidFill>
                          <a:effectLst/>
                          <a:latin typeface="+mn-lt"/>
                          <a:ea typeface="ヒラギノ角ゴ Pro W3"/>
                          <a:cs typeface="Times New Roman"/>
                        </a:rPr>
                        <a:t> r</a:t>
                      </a:r>
                      <a:r>
                        <a:rPr lang="en-US" sz="1600" b="1" dirty="0" smtClean="0">
                          <a:solidFill>
                            <a:srgbClr val="000000"/>
                          </a:solidFill>
                          <a:effectLst/>
                          <a:latin typeface="+mn-lt"/>
                          <a:ea typeface="ヒラギノ角ゴ Pro W3"/>
                          <a:cs typeface="Times New Roman"/>
                        </a:rPr>
                        <a:t>elated </a:t>
                      </a:r>
                      <a:endParaRPr lang="en-US" sz="1600" b="1" dirty="0">
                        <a:solidFill>
                          <a:srgbClr val="000000"/>
                        </a:solidFill>
                        <a:effectLst/>
                        <a:latin typeface="+mn-lt"/>
                        <a:ea typeface="ヒラギノ角ゴ Pro W3"/>
                        <a:cs typeface="Times New Roman"/>
                      </a:endParaRPr>
                    </a:p>
                  </a:txBody>
                  <a:tcPr marL="68580" marR="68580" marT="0" marB="0" anchor="ctr">
                    <a:solidFill>
                      <a:srgbClr val="F0DCF0"/>
                    </a:solidFill>
                  </a:tcPr>
                </a:tc>
                <a:tc>
                  <a:txBody>
                    <a:bodyPr/>
                    <a:lstStyle/>
                    <a:p>
                      <a:pPr marL="0" marR="0" algn="ctr">
                        <a:lnSpc>
                          <a:spcPct val="100000"/>
                        </a:lnSpc>
                        <a:spcBef>
                          <a:spcPts val="0"/>
                        </a:spcBef>
                        <a:spcAft>
                          <a:spcPts val="0"/>
                        </a:spcAft>
                      </a:pPr>
                      <a:r>
                        <a:rPr lang="en-US" sz="1600" dirty="0">
                          <a:solidFill>
                            <a:srgbClr val="000000"/>
                          </a:solidFill>
                          <a:effectLst/>
                          <a:latin typeface="+mj-lt"/>
                          <a:ea typeface="ヒラギノ角ゴ Pro W3"/>
                          <a:cs typeface="Times New Roman"/>
                        </a:rPr>
                        <a:t>2</a:t>
                      </a:r>
                      <a:r>
                        <a:rPr lang="en-US" sz="1600" dirty="0" smtClean="0">
                          <a:solidFill>
                            <a:srgbClr val="000000"/>
                          </a:solidFill>
                          <a:effectLst/>
                          <a:latin typeface="+mj-lt"/>
                          <a:ea typeface="ヒラギノ角ゴ Pro W3"/>
                          <a:cs typeface="Times New Roman"/>
                        </a:rPr>
                        <a:t> (&lt;1</a:t>
                      </a:r>
                      <a:r>
                        <a:rPr lang="en-US" sz="1600" dirty="0">
                          <a:solidFill>
                            <a:srgbClr val="000000"/>
                          </a:solidFill>
                          <a:effectLst/>
                          <a:latin typeface="+mj-lt"/>
                          <a:ea typeface="ヒラギノ角ゴ Pro W3"/>
                          <a:cs typeface="Times New Roman"/>
                        </a:rPr>
                        <a:t>%)</a:t>
                      </a:r>
                    </a:p>
                  </a:txBody>
                  <a:tcPr marL="68580" marR="68580" marT="0" marB="0" anchor="ctr">
                    <a:solidFill>
                      <a:srgbClr val="F0DCF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1492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HIV-1 incidence</a:t>
            </a:r>
            <a:endParaRPr lang="en-US" b="1" dirty="0"/>
          </a:p>
        </p:txBody>
      </p:sp>
      <p:sp>
        <p:nvSpPr>
          <p:cNvPr id="3" name="Content Placeholder 2"/>
          <p:cNvSpPr>
            <a:spLocks noGrp="1"/>
          </p:cNvSpPr>
          <p:nvPr>
            <p:ph idx="1"/>
          </p:nvPr>
        </p:nvSpPr>
        <p:spPr>
          <a:xfrm>
            <a:off x="762000" y="1352550"/>
            <a:ext cx="7696200" cy="3588924"/>
          </a:xfrm>
        </p:spPr>
        <p:txBody>
          <a:bodyPr/>
          <a:lstStyle/>
          <a:p>
            <a:pPr marL="285750" indent="-285750" eaLnBrk="0" hangingPunct="0">
              <a:spcBef>
                <a:spcPct val="0"/>
              </a:spcBef>
              <a:buFont typeface="Arial" panose="020B0604020202020204" pitchFamily="34" charset="0"/>
              <a:buChar char="•"/>
              <a:defRPr/>
            </a:pPr>
            <a:r>
              <a:rPr lang="en-US" sz="2000" dirty="0"/>
              <a:t>A total of </a:t>
            </a:r>
            <a:r>
              <a:rPr lang="en-US" sz="2000" dirty="0" smtClean="0"/>
              <a:t>35 </a:t>
            </a:r>
            <a:r>
              <a:rPr lang="en-US" sz="2000" dirty="0"/>
              <a:t>HIV-1 </a:t>
            </a:r>
            <a:r>
              <a:rPr lang="en-US" sz="2000" dirty="0" smtClean="0"/>
              <a:t>infections occurred, at an </a:t>
            </a:r>
            <a:r>
              <a:rPr lang="en-US" sz="2200" b="1" dirty="0" smtClean="0"/>
              <a:t>incidence of 2.7 </a:t>
            </a:r>
            <a:r>
              <a:rPr lang="en-US" sz="2200" b="1" dirty="0"/>
              <a:t>per 100 </a:t>
            </a:r>
            <a:r>
              <a:rPr lang="en-US" sz="2200" b="1" dirty="0" smtClean="0"/>
              <a:t>person-years (95</a:t>
            </a:r>
            <a:r>
              <a:rPr lang="en-US" sz="2200" b="1" dirty="0"/>
              <a:t>% CI </a:t>
            </a:r>
            <a:r>
              <a:rPr lang="en-US" sz="2200" b="1" dirty="0" smtClean="0"/>
              <a:t>1.9-3.8)</a:t>
            </a:r>
          </a:p>
          <a:p>
            <a:pPr marL="285750" indent="-285750" eaLnBrk="0" hangingPunct="0">
              <a:spcBef>
                <a:spcPct val="0"/>
              </a:spcBef>
              <a:buFont typeface="Arial" panose="020B0604020202020204" pitchFamily="34" charset="0"/>
              <a:buChar char="•"/>
              <a:defRPr/>
            </a:pPr>
            <a:endParaRPr lang="en-US" altLang="en-US" sz="1200" dirty="0">
              <a:solidFill>
                <a:srgbClr val="000000"/>
              </a:solidFill>
            </a:endParaRPr>
          </a:p>
          <a:p>
            <a:pPr marL="285750" indent="-285750" eaLnBrk="0" hangingPunct="0">
              <a:spcBef>
                <a:spcPct val="0"/>
              </a:spcBef>
              <a:buFont typeface="Arial" panose="020B0604020202020204" pitchFamily="34" charset="0"/>
              <a:buChar char="•"/>
              <a:defRPr/>
            </a:pPr>
            <a:r>
              <a:rPr lang="en-US" altLang="en-US" sz="2000" dirty="0" smtClean="0">
                <a:solidFill>
                  <a:srgbClr val="000000"/>
                </a:solidFill>
              </a:rPr>
              <a:t>This incidence is lower than the placebo arm incidence in MTN-020/ASPIRE which was </a:t>
            </a:r>
            <a:r>
              <a:rPr lang="en-US" altLang="en-US" sz="2000" b="1" dirty="0" smtClean="0">
                <a:solidFill>
                  <a:srgbClr val="000000"/>
                </a:solidFill>
              </a:rPr>
              <a:t>4.5 per 100 person-years (95% CI 3.7-5.5)</a:t>
            </a:r>
          </a:p>
          <a:p>
            <a:pPr marL="285750" indent="-285750" eaLnBrk="0" hangingPunct="0">
              <a:spcBef>
                <a:spcPct val="0"/>
              </a:spcBef>
              <a:buFont typeface="Arial" panose="020B0604020202020204" pitchFamily="34" charset="0"/>
              <a:buChar char="•"/>
              <a:defRPr/>
            </a:pPr>
            <a:endParaRPr lang="en-US" altLang="en-US" sz="1200" dirty="0">
              <a:solidFill>
                <a:srgbClr val="000000"/>
              </a:solidFill>
            </a:endParaRPr>
          </a:p>
          <a:p>
            <a:pPr marL="285750" indent="-285750" eaLnBrk="0" hangingPunct="0">
              <a:spcBef>
                <a:spcPct val="0"/>
              </a:spcBef>
              <a:buFont typeface="Arial" panose="020B0604020202020204" pitchFamily="34" charset="0"/>
              <a:buChar char="•"/>
              <a:defRPr/>
            </a:pPr>
            <a:r>
              <a:rPr lang="en-US" altLang="en-US" sz="2000" dirty="0" smtClean="0">
                <a:solidFill>
                  <a:srgbClr val="000000"/>
                </a:solidFill>
              </a:rPr>
              <a:t>To compare HIV-1 incidence to that in MTN-020, while also accounting for differences between the populations, </a:t>
            </a:r>
            <a:r>
              <a:rPr lang="en-US" sz="2000" dirty="0" smtClean="0"/>
              <a:t>weighted </a:t>
            </a:r>
            <a:r>
              <a:rPr lang="en-US" sz="2000" dirty="0"/>
              <a:t>bootstrap sampling of the placebo arm of </a:t>
            </a:r>
            <a:r>
              <a:rPr lang="en-US" sz="2000" dirty="0" smtClean="0"/>
              <a:t>MTN-020 was done, </a:t>
            </a:r>
            <a:r>
              <a:rPr lang="en-US" sz="2000" dirty="0"/>
              <a:t>matched on trial site, age, and presence of a curable sexually transmitted infection at trial </a:t>
            </a:r>
            <a:r>
              <a:rPr lang="en-US" sz="2000" dirty="0" smtClean="0"/>
              <a:t>entry.</a:t>
            </a:r>
            <a:endParaRPr lang="en-US" altLang="en-US" sz="2000" dirty="0" smtClean="0">
              <a:solidFill>
                <a:srgbClr val="0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9"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36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325"/>
            <a:ext cx="8229600" cy="857250"/>
          </a:xfrm>
        </p:spPr>
        <p:txBody>
          <a:bodyPr/>
          <a:lstStyle/>
          <a:p>
            <a:r>
              <a:rPr lang="en-US" b="1" dirty="0" smtClean="0"/>
              <a:t>HIV-1 incidence comparison</a:t>
            </a:r>
            <a:endParaRPr lang="en-US" b="1" dirty="0"/>
          </a:p>
        </p:txBody>
      </p:sp>
      <p:sp>
        <p:nvSpPr>
          <p:cNvPr id="50" name="Rectangle 3"/>
          <p:cNvSpPr txBox="1">
            <a:spLocks noChangeArrowheads="1"/>
          </p:cNvSpPr>
          <p:nvPr/>
        </p:nvSpPr>
        <p:spPr bwMode="auto">
          <a:xfrm>
            <a:off x="-1495" y="1311275"/>
            <a:ext cx="5106895" cy="87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defRPr/>
            </a:pPr>
            <a:r>
              <a:rPr lang="en-US" altLang="en-US" sz="2200" dirty="0" smtClean="0">
                <a:latin typeface="+mj-lt"/>
              </a:rPr>
              <a:t>The median HIV-1 incidence was 4.4 per 100 person-years in the 10,000 samplings from MTN-020/ASPIRE.</a:t>
            </a:r>
          </a:p>
          <a:p>
            <a:pPr lvl="1" eaLnBrk="1" hangingPunct="1">
              <a:defRPr/>
            </a:pPr>
            <a:r>
              <a:rPr lang="en-US" altLang="en-US" sz="2000" dirty="0">
                <a:latin typeface="+mj-lt"/>
              </a:rPr>
              <a:t>An incidence of ≤2.7 would occur in &lt;33/10,000 samplings  </a:t>
            </a:r>
          </a:p>
          <a:p>
            <a:pPr eaLnBrk="1" hangingPunct="1">
              <a:defRPr/>
            </a:pPr>
            <a:endParaRPr lang="en-US" altLang="en-US" sz="1200" dirty="0" smtClean="0"/>
          </a:p>
          <a:p>
            <a:pPr eaLnBrk="1" hangingPunct="1">
              <a:defRPr/>
            </a:pPr>
            <a:endParaRPr lang="en-US" altLang="en-US" sz="400" dirty="0"/>
          </a:p>
        </p:txBody>
      </p:sp>
      <p:sp>
        <p:nvSpPr>
          <p:cNvPr id="63" name="TextBox 62"/>
          <p:cNvSpPr txBox="1"/>
          <p:nvPr/>
        </p:nvSpPr>
        <p:spPr>
          <a:xfrm>
            <a:off x="4794778" y="3951536"/>
            <a:ext cx="1910823" cy="923330"/>
          </a:xfrm>
          <a:prstGeom prst="rect">
            <a:avLst/>
          </a:prstGeom>
          <a:noFill/>
        </p:spPr>
        <p:txBody>
          <a:bodyPr wrap="square">
            <a:spAutoFit/>
          </a:bodyPr>
          <a:lstStyle/>
          <a:p>
            <a:pPr eaLnBrk="1" fontAlgn="auto" hangingPunct="1">
              <a:spcBef>
                <a:spcPts val="0"/>
              </a:spcBef>
              <a:spcAft>
                <a:spcPts val="0"/>
              </a:spcAft>
              <a:defRPr/>
            </a:pPr>
            <a:r>
              <a:rPr lang="en-US" kern="0" dirty="0" smtClean="0">
                <a:solidFill>
                  <a:prstClr val="black"/>
                </a:solidFill>
                <a:latin typeface="+mj-lt"/>
              </a:rPr>
              <a:t>Placebo based on </a:t>
            </a:r>
          </a:p>
          <a:p>
            <a:pPr algn="ctr" eaLnBrk="1" fontAlgn="auto" hangingPunct="1">
              <a:spcBef>
                <a:spcPts val="0"/>
              </a:spcBef>
              <a:spcAft>
                <a:spcPts val="0"/>
              </a:spcAft>
              <a:defRPr/>
            </a:pPr>
            <a:r>
              <a:rPr lang="en-US" kern="0" dirty="0" smtClean="0">
                <a:solidFill>
                  <a:prstClr val="black"/>
                </a:solidFill>
                <a:latin typeface="+mj-lt"/>
              </a:rPr>
              <a:t>MTN-020/ASPIRE</a:t>
            </a:r>
          </a:p>
          <a:p>
            <a:pPr algn="ctr" eaLnBrk="1" fontAlgn="auto" hangingPunct="1">
              <a:spcBef>
                <a:spcPts val="0"/>
              </a:spcBef>
              <a:spcAft>
                <a:spcPts val="0"/>
              </a:spcAft>
              <a:defRPr/>
            </a:pPr>
            <a:r>
              <a:rPr lang="en-US" b="1" kern="0" dirty="0" smtClean="0">
                <a:solidFill>
                  <a:prstClr val="black"/>
                </a:solidFill>
                <a:latin typeface="+mj-lt"/>
              </a:rPr>
              <a:t>EXPECTED </a:t>
            </a:r>
            <a:r>
              <a:rPr lang="en-US" kern="0" dirty="0" smtClean="0">
                <a:solidFill>
                  <a:prstClr val="black"/>
                </a:solidFill>
                <a:latin typeface="+mj-lt"/>
              </a:rPr>
              <a:t> </a:t>
            </a:r>
            <a:endParaRPr lang="en-US" kern="0" dirty="0">
              <a:solidFill>
                <a:prstClr val="black"/>
              </a:solidFill>
              <a:latin typeface="+mj-lt"/>
              <a:cs typeface="Arial" charset="0"/>
            </a:endParaRPr>
          </a:p>
        </p:txBody>
      </p:sp>
      <p:sp>
        <p:nvSpPr>
          <p:cNvPr id="64" name="Rectangle 63"/>
          <p:cNvSpPr/>
          <p:nvPr/>
        </p:nvSpPr>
        <p:spPr>
          <a:xfrm>
            <a:off x="5257800" y="1549867"/>
            <a:ext cx="1066800" cy="2438400"/>
          </a:xfrm>
          <a:prstGeom prst="rect">
            <a:avLst/>
          </a:prstGeom>
          <a:solidFill>
            <a:srgbClr val="9A004D"/>
          </a:solidFill>
          <a:ln>
            <a:solidFill>
              <a:srgbClr val="9A0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5295900" y="2075260"/>
            <a:ext cx="990600" cy="892552"/>
          </a:xfrm>
          <a:prstGeom prst="rect">
            <a:avLst/>
          </a:prstGeom>
          <a:solidFill>
            <a:schemeClr val="bg1"/>
          </a:solidFill>
        </p:spPr>
        <p:txBody>
          <a:bodyPr wrap="square">
            <a:spAutoFit/>
          </a:bodyPr>
          <a:lstStyle/>
          <a:p>
            <a:pPr algn="ctr" eaLnBrk="1" fontAlgn="auto" hangingPunct="1">
              <a:spcBef>
                <a:spcPts val="0"/>
              </a:spcBef>
              <a:spcAft>
                <a:spcPts val="0"/>
              </a:spcAft>
              <a:defRPr/>
            </a:pPr>
            <a:r>
              <a:rPr lang="en-US" sz="1400" kern="0" dirty="0" smtClean="0">
                <a:solidFill>
                  <a:prstClr val="black"/>
                </a:solidFill>
                <a:latin typeface="+mj-lt"/>
              </a:rPr>
              <a:t>HIV-1 incidence </a:t>
            </a:r>
            <a:r>
              <a:rPr lang="en-US" sz="1400" kern="0" dirty="0">
                <a:solidFill>
                  <a:prstClr val="black"/>
                </a:solidFill>
                <a:latin typeface="+mj-lt"/>
              </a:rPr>
              <a:t>= </a:t>
            </a:r>
            <a:r>
              <a:rPr lang="en-US" sz="1400" kern="0" dirty="0" smtClean="0">
                <a:solidFill>
                  <a:prstClr val="black"/>
                </a:solidFill>
                <a:latin typeface="+mj-lt"/>
              </a:rPr>
              <a:t>4.4 </a:t>
            </a:r>
            <a:endParaRPr lang="en-US" sz="1400" kern="0" dirty="0">
              <a:solidFill>
                <a:prstClr val="black"/>
              </a:solidFill>
              <a:latin typeface="+mj-lt"/>
            </a:endParaRPr>
          </a:p>
          <a:p>
            <a:pPr algn="ctr" eaLnBrk="1" fontAlgn="auto" hangingPunct="1">
              <a:spcBef>
                <a:spcPts val="0"/>
              </a:spcBef>
              <a:spcAft>
                <a:spcPts val="0"/>
              </a:spcAft>
              <a:defRPr/>
            </a:pPr>
            <a:r>
              <a:rPr lang="en-US" sz="1000" kern="0" dirty="0">
                <a:solidFill>
                  <a:prstClr val="black"/>
                </a:solidFill>
                <a:latin typeface="+mj-lt"/>
              </a:rPr>
              <a:t>(95% CI </a:t>
            </a:r>
            <a:r>
              <a:rPr lang="en-US" sz="1000" kern="0" dirty="0" smtClean="0">
                <a:solidFill>
                  <a:prstClr val="black"/>
                </a:solidFill>
                <a:latin typeface="+mj-lt"/>
              </a:rPr>
              <a:t>3.2-5.8)</a:t>
            </a:r>
            <a:endParaRPr lang="en-US" sz="1000" kern="0" dirty="0">
              <a:solidFill>
                <a:prstClr val="black"/>
              </a:solidFill>
              <a:latin typeface="+mj-lt"/>
            </a:endParaRPr>
          </a:p>
        </p:txBody>
      </p:sp>
      <p:sp>
        <p:nvSpPr>
          <p:cNvPr id="66" name="TextBox 65"/>
          <p:cNvSpPr txBox="1"/>
          <p:nvPr/>
        </p:nvSpPr>
        <p:spPr>
          <a:xfrm>
            <a:off x="7094191" y="1581150"/>
            <a:ext cx="1200150" cy="954107"/>
          </a:xfrm>
          <a:prstGeom prst="rect">
            <a:avLst/>
          </a:prstGeom>
          <a:noFill/>
          <a:ln w="38100">
            <a:noFill/>
          </a:ln>
        </p:spPr>
        <p:txBody>
          <a:bodyPr>
            <a:spAutoFit/>
          </a:bodyPr>
          <a:lstStyle/>
          <a:p>
            <a:pPr algn="ctr" defTabSz="764085" eaLnBrk="1" fontAlgn="auto" hangingPunct="1">
              <a:spcBef>
                <a:spcPts val="0"/>
              </a:spcBef>
              <a:spcAft>
                <a:spcPts val="0"/>
              </a:spcAft>
              <a:defRPr/>
            </a:pPr>
            <a:r>
              <a:rPr lang="en-US" sz="1400" b="1" dirty="0" smtClean="0">
                <a:solidFill>
                  <a:prstClr val="black"/>
                </a:solidFill>
                <a:latin typeface="+mj-lt"/>
              </a:rPr>
              <a:t>39% reduction</a:t>
            </a:r>
          </a:p>
          <a:p>
            <a:pPr algn="ctr" defTabSz="764085" eaLnBrk="1" fontAlgn="auto" hangingPunct="1">
              <a:spcBef>
                <a:spcPts val="0"/>
              </a:spcBef>
              <a:spcAft>
                <a:spcPts val="0"/>
              </a:spcAft>
              <a:defRPr/>
            </a:pPr>
            <a:r>
              <a:rPr lang="en-US" sz="1400" dirty="0" smtClean="0">
                <a:solidFill>
                  <a:prstClr val="black"/>
                </a:solidFill>
                <a:latin typeface="+mj-lt"/>
              </a:rPr>
              <a:t>95%CI 14-65%</a:t>
            </a:r>
            <a:endParaRPr lang="en-US" sz="1400" dirty="0">
              <a:solidFill>
                <a:prstClr val="black"/>
              </a:solidFill>
              <a:latin typeface="+mj-lt"/>
            </a:endParaRPr>
          </a:p>
          <a:p>
            <a:pPr algn="ctr" defTabSz="764085" eaLnBrk="1" fontAlgn="auto" hangingPunct="1">
              <a:spcBef>
                <a:spcPts val="0"/>
              </a:spcBef>
              <a:spcAft>
                <a:spcPts val="0"/>
              </a:spcAft>
              <a:defRPr/>
            </a:pPr>
            <a:r>
              <a:rPr lang="en-US" sz="1400" b="1" dirty="0" smtClean="0">
                <a:solidFill>
                  <a:prstClr val="black"/>
                </a:solidFill>
                <a:latin typeface="+mj-lt"/>
              </a:rPr>
              <a:t> </a:t>
            </a:r>
            <a:endParaRPr lang="en-US" sz="1400" b="1" dirty="0">
              <a:solidFill>
                <a:prstClr val="black"/>
              </a:solidFill>
              <a:latin typeface="+mj-lt"/>
            </a:endParaRPr>
          </a:p>
        </p:txBody>
      </p:sp>
      <p:sp>
        <p:nvSpPr>
          <p:cNvPr id="67" name="Down Arrow 66"/>
          <p:cNvSpPr/>
          <p:nvPr/>
        </p:nvSpPr>
        <p:spPr>
          <a:xfrm>
            <a:off x="6800850" y="1457220"/>
            <a:ext cx="1771650" cy="1114530"/>
          </a:xfrm>
          <a:prstGeom prst="downArrow">
            <a:avLst/>
          </a:prstGeom>
          <a:noFill/>
          <a:ln w="25400" cap="flat" cmpd="sng" algn="ctr">
            <a:solidFill>
              <a:srgbClr val="FF0000"/>
            </a:solidFill>
            <a:prstDash val="solid"/>
          </a:ln>
          <a:effectLst/>
        </p:spPr>
        <p:txBody>
          <a:bodyPr anchor="ctr"/>
          <a:lstStyle/>
          <a:p>
            <a:pPr algn="ctr" defTabSz="764085" eaLnBrk="1" fontAlgn="auto" hangingPunct="1">
              <a:spcBef>
                <a:spcPts val="0"/>
              </a:spcBef>
              <a:spcAft>
                <a:spcPts val="0"/>
              </a:spcAft>
              <a:defRPr/>
            </a:pPr>
            <a:endParaRPr lang="en-US" sz="1200" kern="0">
              <a:solidFill>
                <a:prstClr val="white"/>
              </a:solidFill>
              <a:latin typeface="Calibri"/>
              <a:cs typeface="+mn-cs"/>
            </a:endParaRPr>
          </a:p>
        </p:txBody>
      </p:sp>
      <p:sp>
        <p:nvSpPr>
          <p:cNvPr id="68" name="TextBox 67"/>
          <p:cNvSpPr txBox="1"/>
          <p:nvPr/>
        </p:nvSpPr>
        <p:spPr>
          <a:xfrm>
            <a:off x="6892232" y="3999997"/>
            <a:ext cx="1680268" cy="646331"/>
          </a:xfrm>
          <a:prstGeom prst="rect">
            <a:avLst/>
          </a:prstGeom>
          <a:noFill/>
        </p:spPr>
        <p:txBody>
          <a:bodyPr wrap="none">
            <a:spAutoFit/>
          </a:bodyPr>
          <a:lstStyle/>
          <a:p>
            <a:pPr eaLnBrk="1" fontAlgn="auto" hangingPunct="1">
              <a:spcBef>
                <a:spcPts val="0"/>
              </a:spcBef>
              <a:spcAft>
                <a:spcPts val="0"/>
              </a:spcAft>
              <a:defRPr/>
            </a:pPr>
            <a:r>
              <a:rPr lang="en-US" kern="0" dirty="0" smtClean="0">
                <a:solidFill>
                  <a:prstClr val="black"/>
                </a:solidFill>
                <a:latin typeface="+mj-lt"/>
              </a:rPr>
              <a:t>MTN-025/HOPE</a:t>
            </a:r>
          </a:p>
          <a:p>
            <a:pPr algn="ctr" eaLnBrk="1" fontAlgn="auto" hangingPunct="1">
              <a:spcBef>
                <a:spcPts val="0"/>
              </a:spcBef>
              <a:spcAft>
                <a:spcPts val="0"/>
              </a:spcAft>
              <a:defRPr/>
            </a:pPr>
            <a:r>
              <a:rPr lang="en-US" b="1" kern="0" dirty="0" smtClean="0">
                <a:solidFill>
                  <a:prstClr val="black"/>
                </a:solidFill>
                <a:latin typeface="+mj-lt"/>
              </a:rPr>
              <a:t>OBSERVED </a:t>
            </a:r>
            <a:r>
              <a:rPr lang="en-US" kern="0" dirty="0" smtClean="0">
                <a:solidFill>
                  <a:prstClr val="black"/>
                </a:solidFill>
                <a:latin typeface="+mj-lt"/>
              </a:rPr>
              <a:t> </a:t>
            </a:r>
            <a:endParaRPr lang="en-US" kern="0" dirty="0">
              <a:solidFill>
                <a:prstClr val="black"/>
              </a:solidFill>
              <a:latin typeface="+mj-lt"/>
              <a:cs typeface="Arial" charset="0"/>
            </a:endParaRPr>
          </a:p>
        </p:txBody>
      </p:sp>
      <p:sp>
        <p:nvSpPr>
          <p:cNvPr id="69" name="Rectangle 68"/>
          <p:cNvSpPr/>
          <p:nvPr/>
        </p:nvSpPr>
        <p:spPr>
          <a:xfrm>
            <a:off x="7162800" y="2571750"/>
            <a:ext cx="1066800" cy="1447800"/>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7198966" y="3019634"/>
            <a:ext cx="990600" cy="892552"/>
          </a:xfrm>
          <a:prstGeom prst="rect">
            <a:avLst/>
          </a:prstGeom>
          <a:solidFill>
            <a:schemeClr val="bg1"/>
          </a:solidFill>
        </p:spPr>
        <p:txBody>
          <a:bodyPr wrap="square">
            <a:spAutoFit/>
          </a:bodyPr>
          <a:lstStyle/>
          <a:p>
            <a:pPr algn="ctr" eaLnBrk="1" fontAlgn="auto" hangingPunct="1">
              <a:spcBef>
                <a:spcPts val="0"/>
              </a:spcBef>
              <a:spcAft>
                <a:spcPts val="0"/>
              </a:spcAft>
              <a:defRPr/>
            </a:pPr>
            <a:r>
              <a:rPr lang="en-US" sz="1400" kern="0" dirty="0" smtClean="0">
                <a:solidFill>
                  <a:prstClr val="black"/>
                </a:solidFill>
                <a:latin typeface="+mj-lt"/>
              </a:rPr>
              <a:t>HIV-1 incidence </a:t>
            </a:r>
            <a:r>
              <a:rPr lang="en-US" sz="1400" kern="0" dirty="0">
                <a:solidFill>
                  <a:prstClr val="black"/>
                </a:solidFill>
                <a:latin typeface="+mj-lt"/>
              </a:rPr>
              <a:t>= </a:t>
            </a:r>
            <a:r>
              <a:rPr lang="en-US" sz="1400" kern="0" dirty="0" smtClean="0">
                <a:solidFill>
                  <a:prstClr val="black"/>
                </a:solidFill>
                <a:latin typeface="+mj-lt"/>
              </a:rPr>
              <a:t>2.7 </a:t>
            </a:r>
            <a:endParaRPr lang="en-US" sz="1400" kern="0" dirty="0">
              <a:solidFill>
                <a:prstClr val="black"/>
              </a:solidFill>
              <a:latin typeface="+mj-lt"/>
            </a:endParaRPr>
          </a:p>
          <a:p>
            <a:pPr algn="ctr" eaLnBrk="1" fontAlgn="auto" hangingPunct="1">
              <a:spcBef>
                <a:spcPts val="0"/>
              </a:spcBef>
              <a:spcAft>
                <a:spcPts val="0"/>
              </a:spcAft>
              <a:defRPr/>
            </a:pPr>
            <a:r>
              <a:rPr lang="en-US" sz="1000" kern="0" dirty="0" smtClean="0">
                <a:solidFill>
                  <a:prstClr val="black"/>
                </a:solidFill>
                <a:latin typeface="+mj-lt"/>
              </a:rPr>
              <a:t>(95% CI 1.9-3.8)</a:t>
            </a:r>
            <a:endParaRPr lang="en-US" sz="1000" kern="0" dirty="0">
              <a:solidFill>
                <a:prstClr val="black"/>
              </a:solidFill>
              <a:latin typeface="+mj-lt"/>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14"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397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Conflict of interest</a:t>
            </a:r>
            <a:endParaRPr lang="en-US" b="1" dirty="0"/>
          </a:p>
        </p:txBody>
      </p:sp>
      <p:sp>
        <p:nvSpPr>
          <p:cNvPr id="3" name="Content Placeholder 2"/>
          <p:cNvSpPr>
            <a:spLocks noGrp="1"/>
          </p:cNvSpPr>
          <p:nvPr>
            <p:ph idx="1"/>
          </p:nvPr>
        </p:nvSpPr>
        <p:spPr>
          <a:xfrm>
            <a:off x="439723" y="1533827"/>
            <a:ext cx="8229600" cy="3588924"/>
          </a:xfrm>
        </p:spPr>
        <p:txBody>
          <a:bodyPr/>
          <a:lstStyle/>
          <a:p>
            <a:pPr eaLnBrk="1" hangingPunct="1">
              <a:lnSpc>
                <a:spcPct val="80000"/>
              </a:lnSpc>
            </a:pPr>
            <a:r>
              <a:rPr lang="en-US" altLang="en-US" sz="2400" dirty="0"/>
              <a:t>I have received research funding for PrEP, ART for HIV prevention, and microbicides from the Bill &amp; Melinda Gates Foundation, the US NIH, and USAID.  </a:t>
            </a:r>
            <a:endParaRPr lang="en-US" altLang="en-US" sz="2400" dirty="0" smtClean="0"/>
          </a:p>
          <a:p>
            <a:pPr eaLnBrk="1" hangingPunct="1">
              <a:lnSpc>
                <a:spcPct val="80000"/>
              </a:lnSpc>
            </a:pPr>
            <a:endParaRPr lang="en-US" altLang="en-US" sz="1200" dirty="0"/>
          </a:p>
          <a:p>
            <a:pPr eaLnBrk="1" hangingPunct="1">
              <a:lnSpc>
                <a:spcPct val="80000"/>
              </a:lnSpc>
            </a:pPr>
            <a:r>
              <a:rPr lang="en-US" altLang="en-US" sz="2400" dirty="0" smtClean="0"/>
              <a:t>For </a:t>
            </a:r>
            <a:r>
              <a:rPr lang="en-US" altLang="en-US" sz="2400" dirty="0"/>
              <a:t>some research studies, medication has been donated by Gilead </a:t>
            </a:r>
            <a:r>
              <a:rPr lang="en-US" altLang="en-US" sz="2400" dirty="0" smtClean="0"/>
              <a:t>Sciences and the International Partnership for Microbicides.   </a:t>
            </a:r>
            <a:r>
              <a:rPr lang="en-US" altLang="en-US" sz="2400" dirty="0"/>
              <a:t>I have served on </a:t>
            </a:r>
            <a:r>
              <a:rPr lang="en-US" altLang="en-US" sz="2400" dirty="0" smtClean="0"/>
              <a:t>Advisory Committees for Gilead Sciences, Merck, and Janssen.</a:t>
            </a:r>
          </a:p>
          <a:p>
            <a:pPr eaLnBrk="1" hangingPunct="1">
              <a:lnSpc>
                <a:spcPct val="80000"/>
              </a:lnSpc>
            </a:pPr>
            <a:endParaRPr lang="en-US" altLang="en-US" sz="1200" dirty="0"/>
          </a:p>
          <a:p>
            <a:pPr eaLnBrk="1" hangingPunct="1">
              <a:lnSpc>
                <a:spcPct val="80000"/>
              </a:lnSpc>
            </a:pPr>
            <a:r>
              <a:rPr lang="en-US" altLang="en-US" sz="2400" dirty="0" smtClean="0"/>
              <a:t>I have no </a:t>
            </a:r>
            <a:r>
              <a:rPr lang="en-US" altLang="en-US" sz="2400" dirty="0"/>
              <a:t>other conflicts of interest.</a:t>
            </a:r>
          </a:p>
          <a:p>
            <a:pPr marL="0" indent="0">
              <a:buNone/>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6"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95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HIV-1 antiretroviral resistance</a:t>
            </a:r>
            <a:endParaRPr lang="en-US" b="1" dirty="0"/>
          </a:p>
        </p:txBody>
      </p:sp>
      <p:sp>
        <p:nvSpPr>
          <p:cNvPr id="3" name="Content Placeholder 2"/>
          <p:cNvSpPr>
            <a:spLocks noGrp="1"/>
          </p:cNvSpPr>
          <p:nvPr>
            <p:ph idx="1"/>
          </p:nvPr>
        </p:nvSpPr>
        <p:spPr>
          <a:xfrm>
            <a:off x="762000" y="1352550"/>
            <a:ext cx="7696200" cy="3588924"/>
          </a:xfrm>
        </p:spPr>
        <p:txBody>
          <a:bodyPr/>
          <a:lstStyle/>
          <a:p>
            <a:pPr eaLnBrk="1" hangingPunct="1">
              <a:defRPr/>
            </a:pPr>
            <a:r>
              <a:rPr lang="en-US" altLang="en-US" sz="2800" dirty="0"/>
              <a:t>Among the 35 infections, 7 had NNRTI mutations </a:t>
            </a:r>
            <a:r>
              <a:rPr lang="en-US" altLang="en-US" sz="2000" dirty="0"/>
              <a:t>(4 K103N, 1 A98G, 1 E138A/V179D, 1 V106M/V179D</a:t>
            </a:r>
            <a:r>
              <a:rPr lang="en-US" altLang="en-US" sz="2000" dirty="0" smtClean="0"/>
              <a:t>)</a:t>
            </a:r>
            <a:r>
              <a:rPr lang="en-US" altLang="en-US" sz="2800" dirty="0" smtClean="0"/>
              <a:t>, none of which suggest a </a:t>
            </a:r>
            <a:r>
              <a:rPr lang="en-US" altLang="en-US" sz="2800" dirty="0" err="1" smtClean="0"/>
              <a:t>dapivirine</a:t>
            </a:r>
            <a:r>
              <a:rPr lang="en-US" altLang="en-US" sz="2800" dirty="0" smtClean="0"/>
              <a:t>-specific resistance pattern</a:t>
            </a:r>
            <a:endParaRPr lang="en-US" altLang="en-US" sz="2800" dirty="0">
              <a:solidFill>
                <a:srgbClr val="0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9"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70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smtClean="0">
                <a:solidFill>
                  <a:srgbClr val="740074"/>
                </a:solidFill>
              </a:rPr>
              <a:t>Summary</a:t>
            </a:r>
            <a:endParaRPr lang="en-US" b="1" dirty="0">
              <a:solidFill>
                <a:srgbClr val="740074"/>
              </a:solidFill>
            </a:endParaRPr>
          </a:p>
        </p:txBody>
      </p:sp>
      <p:sp>
        <p:nvSpPr>
          <p:cNvPr id="2" name="Content Placeholder 1"/>
          <p:cNvSpPr>
            <a:spLocks noGrp="1"/>
          </p:cNvSpPr>
          <p:nvPr>
            <p:ph sz="half" idx="1"/>
          </p:nvPr>
        </p:nvSpPr>
        <p:spPr>
          <a:xfrm>
            <a:off x="457200" y="1657350"/>
            <a:ext cx="8153400" cy="3727237"/>
          </a:xfrm>
        </p:spPr>
        <p:txBody>
          <a:bodyPr/>
          <a:lstStyle/>
          <a:p>
            <a:r>
              <a:rPr lang="en-US" dirty="0" smtClean="0"/>
              <a:t>Final results </a:t>
            </a:r>
            <a:r>
              <a:rPr lang="en-US" dirty="0"/>
              <a:t>from this open-label extension trial of the </a:t>
            </a:r>
            <a:r>
              <a:rPr lang="en-US" dirty="0" err="1"/>
              <a:t>dapivirine</a:t>
            </a:r>
            <a:r>
              <a:rPr lang="en-US" dirty="0"/>
              <a:t> </a:t>
            </a:r>
            <a:r>
              <a:rPr lang="en-US" dirty="0" smtClean="0"/>
              <a:t>vaginal ring indicate </a:t>
            </a:r>
            <a:r>
              <a:rPr lang="en-US" dirty="0"/>
              <a:t>high uptake and adherence, </a:t>
            </a:r>
            <a:r>
              <a:rPr lang="en-US" dirty="0" smtClean="0"/>
              <a:t>a well-tolerated safety profile consistent with that seen in the phase III studies and lower HIV-1 </a:t>
            </a:r>
            <a:r>
              <a:rPr lang="en-US" dirty="0"/>
              <a:t>incidence </a:t>
            </a:r>
            <a:r>
              <a:rPr lang="en-US" dirty="0" smtClean="0"/>
              <a:t>than expected.</a:t>
            </a:r>
          </a:p>
          <a:p>
            <a:endParaRPr lang="en-US" sz="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7" name="Picture 2" descr="C:\Users\Jared B\Dropbox\Dapivirine\MTN-025\Logo\Hope_Study_2Tag_P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949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smtClean="0">
                <a:solidFill>
                  <a:srgbClr val="740074"/>
                </a:solidFill>
              </a:rPr>
              <a:t>Discussion </a:t>
            </a:r>
            <a:endParaRPr lang="en-US" b="1" dirty="0">
              <a:solidFill>
                <a:srgbClr val="740074"/>
              </a:solidFill>
            </a:endParaRPr>
          </a:p>
        </p:txBody>
      </p:sp>
      <p:sp>
        <p:nvSpPr>
          <p:cNvPr id="2" name="Content Placeholder 1"/>
          <p:cNvSpPr>
            <a:spLocks noGrp="1"/>
          </p:cNvSpPr>
          <p:nvPr>
            <p:ph sz="half" idx="1"/>
          </p:nvPr>
        </p:nvSpPr>
        <p:spPr>
          <a:xfrm>
            <a:off x="463700" y="1200679"/>
            <a:ext cx="8299300" cy="3727237"/>
          </a:xfrm>
        </p:spPr>
        <p:txBody>
          <a:bodyPr/>
          <a:lstStyle/>
          <a:p>
            <a:r>
              <a:rPr lang="en-US" sz="2400" dirty="0" smtClean="0"/>
              <a:t>In MTN-025, women were offered the </a:t>
            </a:r>
            <a:r>
              <a:rPr lang="en-US" sz="2400" u="sng" dirty="0" smtClean="0"/>
              <a:t>choice</a:t>
            </a:r>
            <a:r>
              <a:rPr lang="en-US" sz="2400" dirty="0" smtClean="0"/>
              <a:t> of the </a:t>
            </a:r>
            <a:r>
              <a:rPr lang="en-US" sz="2400" dirty="0" err="1" smtClean="0"/>
              <a:t>dapivirine</a:t>
            </a:r>
            <a:r>
              <a:rPr lang="en-US" sz="2400" dirty="0" smtClean="0"/>
              <a:t> vaginal ring – the vast majority initially accepted the ring and most continued throughout 12 months.</a:t>
            </a:r>
          </a:p>
          <a:p>
            <a:pPr lvl="1"/>
            <a:r>
              <a:rPr lang="en-US" sz="2000" dirty="0" smtClean="0"/>
              <a:t>This high level of persistence compares favorably to recent open-label studies of FTC/TDF PrEP among women</a:t>
            </a:r>
          </a:p>
          <a:p>
            <a:r>
              <a:rPr lang="en-US" sz="2400" dirty="0" smtClean="0"/>
              <a:t>Comparing HIV-1 incidence in this study is limited:</a:t>
            </a:r>
          </a:p>
          <a:p>
            <a:pPr lvl="1"/>
            <a:r>
              <a:rPr lang="en-US" sz="2000" dirty="0" smtClean="0"/>
              <a:t>lack of a contemporaneous placebo group </a:t>
            </a:r>
          </a:p>
          <a:p>
            <a:pPr lvl="1"/>
            <a:r>
              <a:rPr lang="en-US" sz="2000" dirty="0" smtClean="0"/>
              <a:t>MTN-025 participants had not acquired HIV-1 during MTN-020 </a:t>
            </a:r>
          </a:p>
          <a:p>
            <a:pPr lvl="1"/>
            <a:r>
              <a:rPr lang="en-US" sz="2000" dirty="0" smtClean="0"/>
              <a:t>not all women accepted or used the </a:t>
            </a:r>
            <a:r>
              <a:rPr lang="en-US" sz="2000" dirty="0" err="1" smtClean="0"/>
              <a:t>dapivirine</a:t>
            </a:r>
            <a:r>
              <a:rPr lang="en-US" sz="2000" dirty="0" smtClean="0"/>
              <a:t> </a:t>
            </a:r>
            <a:r>
              <a:rPr lang="en-US" sz="2000" smtClean="0"/>
              <a:t>vaginal ring </a:t>
            </a:r>
            <a:endParaRPr lang="en-US"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7" name="Picture 2" descr="C:\Users\Jared B\Dropbox\Dapivirine\MTN-025\Logo\Hope_Study_2Tag_P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656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smtClean="0">
                <a:solidFill>
                  <a:srgbClr val="740074"/>
                </a:solidFill>
              </a:rPr>
              <a:t>Conclusions</a:t>
            </a:r>
            <a:endParaRPr lang="en-US" b="1" dirty="0">
              <a:solidFill>
                <a:srgbClr val="740074"/>
              </a:solidFill>
            </a:endParaRPr>
          </a:p>
        </p:txBody>
      </p:sp>
      <p:sp>
        <p:nvSpPr>
          <p:cNvPr id="2" name="Content Placeholder 1"/>
          <p:cNvSpPr>
            <a:spLocks noGrp="1"/>
          </p:cNvSpPr>
          <p:nvPr>
            <p:ph sz="half" idx="1"/>
          </p:nvPr>
        </p:nvSpPr>
        <p:spPr>
          <a:xfrm>
            <a:off x="381000" y="1581150"/>
            <a:ext cx="8382000" cy="3727237"/>
          </a:xfrm>
        </p:spPr>
        <p:txBody>
          <a:bodyPr/>
          <a:lstStyle/>
          <a:p>
            <a:r>
              <a:rPr lang="en-US" dirty="0" smtClean="0"/>
              <a:t>These results, along with </a:t>
            </a:r>
            <a:r>
              <a:rPr lang="en-US" dirty="0"/>
              <a:t>those of </a:t>
            </a:r>
            <a:r>
              <a:rPr lang="en-US" dirty="0" smtClean="0"/>
              <a:t>a second open-label study called DREAM </a:t>
            </a:r>
            <a:r>
              <a:rPr lang="en-US" sz="2000" dirty="0"/>
              <a:t>(presented </a:t>
            </a:r>
            <a:r>
              <a:rPr lang="en-US" sz="2000" dirty="0" smtClean="0"/>
              <a:t>at SA AIDS 2019)</a:t>
            </a:r>
            <a:r>
              <a:rPr lang="en-US" dirty="0" smtClean="0"/>
              <a:t>, suggest </a:t>
            </a:r>
            <a:r>
              <a:rPr lang="en-US" b="1" dirty="0" smtClean="0"/>
              <a:t>interest in</a:t>
            </a:r>
            <a:r>
              <a:rPr lang="en-US" dirty="0" smtClean="0"/>
              <a:t>, </a:t>
            </a:r>
            <a:r>
              <a:rPr lang="en-US" b="1" dirty="0" smtClean="0"/>
              <a:t>adherence to</a:t>
            </a:r>
            <a:r>
              <a:rPr lang="en-US" dirty="0" smtClean="0"/>
              <a:t>, and </a:t>
            </a:r>
            <a:r>
              <a:rPr lang="en-US" b="1" dirty="0" smtClean="0"/>
              <a:t>HIV-1 risk reduction </a:t>
            </a:r>
            <a:r>
              <a:rPr lang="en-US" b="1" dirty="0"/>
              <a:t>effectiveness of </a:t>
            </a:r>
            <a:r>
              <a:rPr lang="en-US" dirty="0"/>
              <a:t>the </a:t>
            </a:r>
            <a:r>
              <a:rPr lang="en-US" dirty="0" err="1"/>
              <a:t>dapivirine</a:t>
            </a:r>
            <a:r>
              <a:rPr lang="en-US" dirty="0"/>
              <a:t> vaginal ring when used </a:t>
            </a:r>
            <a:r>
              <a:rPr lang="en-US" dirty="0" smtClean="0"/>
              <a:t>in </a:t>
            </a:r>
            <a:r>
              <a:rPr lang="en-US" dirty="0"/>
              <a:t>an open-label </a:t>
            </a:r>
            <a:r>
              <a:rPr lang="en-US" dirty="0" smtClean="0"/>
              <a:t>setting, making the </a:t>
            </a:r>
            <a:r>
              <a:rPr lang="en-US" dirty="0" err="1" smtClean="0"/>
              <a:t>dapivirine</a:t>
            </a:r>
            <a:r>
              <a:rPr lang="en-US" dirty="0" smtClean="0"/>
              <a:t> vaginal ring a potential HIV-1 prevention option for women.  </a:t>
            </a:r>
          </a:p>
          <a:p>
            <a:endParaRPr lang="en-US" sz="1200" dirty="0"/>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7" name="Picture 2" descr="C:\Users\Jared B\Dropbox\Dapivirine\MTN-025\Logo\Hope_Study_2Tag_P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429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1534" y="205978"/>
            <a:ext cx="8229600" cy="857250"/>
          </a:xfrm>
        </p:spPr>
        <p:txBody>
          <a:bodyPr/>
          <a:lstStyle/>
          <a:p>
            <a:r>
              <a:rPr lang="en-US" altLang="en-US" b="1" dirty="0" smtClean="0"/>
              <a:t>MTN-025/HOPE Study Team</a:t>
            </a:r>
            <a:endParaRPr lang="en-US" dirty="0"/>
          </a:p>
        </p:txBody>
      </p:sp>
      <p:sp>
        <p:nvSpPr>
          <p:cNvPr id="5" name="Content Placeholder 4"/>
          <p:cNvSpPr>
            <a:spLocks noGrp="1"/>
          </p:cNvSpPr>
          <p:nvPr>
            <p:ph idx="1"/>
          </p:nvPr>
        </p:nvSpPr>
        <p:spPr>
          <a:xfrm>
            <a:off x="19445" y="1123950"/>
            <a:ext cx="7646124" cy="3487005"/>
          </a:xfrm>
        </p:spPr>
        <p:txBody>
          <a:bodyPr/>
          <a:lstStyle/>
          <a:p>
            <a:r>
              <a:rPr lang="en-US" sz="800" b="1" dirty="0" smtClean="0"/>
              <a:t>Leadership</a:t>
            </a:r>
            <a:r>
              <a:rPr lang="en-US" sz="800" b="1" dirty="0"/>
              <a:t>: </a:t>
            </a:r>
            <a:r>
              <a:rPr lang="en-US" sz="800" dirty="0"/>
              <a:t>Jared Baeten (protocol chair), Thesla Palanee-Phillips (protocol co-chair),  Nyaradzo Mgodi (protocol co-chair), Elizabeth Brown (protocol statistician), </a:t>
            </a:r>
            <a:r>
              <a:rPr lang="en-US" sz="800" dirty="0" smtClean="0"/>
              <a:t>Ashley </a:t>
            </a:r>
            <a:r>
              <a:rPr lang="en-US" sz="800" dirty="0"/>
              <a:t>Mayo (FHI 360), Lydia Soto-Torres (DAIDS medical officer)</a:t>
            </a:r>
          </a:p>
          <a:p>
            <a:r>
              <a:rPr lang="en-US" sz="800" b="1" dirty="0"/>
              <a:t>Study sites: </a:t>
            </a:r>
          </a:p>
          <a:p>
            <a:pPr lvl="1"/>
            <a:r>
              <a:rPr lang="en-US" sz="800" b="1" dirty="0"/>
              <a:t>Malawi: Blantyre site (Malawi </a:t>
            </a:r>
            <a:r>
              <a:rPr lang="en-ZA" sz="800" b="1" dirty="0"/>
              <a:t>College of Medicine-John Hopkins University Research Project</a:t>
            </a:r>
            <a:r>
              <a:rPr lang="en-US" sz="800" b="1" dirty="0"/>
              <a:t>):  </a:t>
            </a:r>
            <a:r>
              <a:rPr lang="en-US" sz="800" dirty="0"/>
              <a:t>Bonus Makanani, Taha </a:t>
            </a:r>
            <a:r>
              <a:rPr lang="en-US" sz="800" dirty="0" err="1"/>
              <a:t>Taha</a:t>
            </a:r>
            <a:endParaRPr lang="en-US" sz="800" dirty="0"/>
          </a:p>
          <a:p>
            <a:pPr lvl="1"/>
            <a:r>
              <a:rPr lang="en-US" altLang="en-US" sz="800" b="1" dirty="0"/>
              <a:t>M</a:t>
            </a:r>
            <a:r>
              <a:rPr lang="en-US" sz="800" b="1" dirty="0"/>
              <a:t>alawi: Lilongwe site (University of North Carolina Project): </a:t>
            </a:r>
            <a:r>
              <a:rPr lang="en-US" sz="800" dirty="0" smtClean="0"/>
              <a:t>Lameck </a:t>
            </a:r>
            <a:r>
              <a:rPr lang="en-US" sz="800" dirty="0"/>
              <a:t>Chinula</a:t>
            </a:r>
          </a:p>
          <a:p>
            <a:pPr lvl="1"/>
            <a:r>
              <a:rPr lang="en-US" sz="800" b="1" dirty="0"/>
              <a:t>South Africa: Cape Town site (University of Cape Town): </a:t>
            </a:r>
            <a:r>
              <a:rPr lang="en-US" sz="800" dirty="0"/>
              <a:t>Lulu </a:t>
            </a:r>
            <a:r>
              <a:rPr lang="en-US" sz="800" dirty="0" smtClean="0"/>
              <a:t>Nair, Linda-Gail Bekker</a:t>
            </a:r>
            <a:endParaRPr lang="en-US" sz="800" dirty="0"/>
          </a:p>
          <a:p>
            <a:pPr lvl="1"/>
            <a:r>
              <a:rPr lang="en-US" sz="800" b="1" dirty="0"/>
              <a:t>South Africa: Durban eThekwini site (Centre for AIDS </a:t>
            </a:r>
            <a:r>
              <a:rPr lang="en-US" sz="800" b="1" dirty="0" err="1"/>
              <a:t>Programme</a:t>
            </a:r>
            <a:r>
              <a:rPr lang="en-US" sz="800" b="1" dirty="0"/>
              <a:t> of Research in South Africa): </a:t>
            </a:r>
            <a:r>
              <a:rPr lang="en-US" sz="800" dirty="0"/>
              <a:t>Leila </a:t>
            </a:r>
            <a:r>
              <a:rPr lang="en-US" sz="800" dirty="0" smtClean="0"/>
              <a:t>Mansoor</a:t>
            </a:r>
            <a:endParaRPr lang="en-US" sz="800" dirty="0"/>
          </a:p>
          <a:p>
            <a:pPr lvl="1"/>
            <a:r>
              <a:rPr lang="en-US" sz="800" b="1" dirty="0"/>
              <a:t>South Africa: Durban – Botha’s Hill, Chatsworth, </a:t>
            </a:r>
            <a:r>
              <a:rPr lang="en-US" sz="800" b="1" dirty="0" err="1"/>
              <a:t>Isipingo</a:t>
            </a:r>
            <a:r>
              <a:rPr lang="en-US" sz="800" b="1" dirty="0"/>
              <a:t>, </a:t>
            </a:r>
            <a:r>
              <a:rPr lang="en-US" sz="800" b="1" dirty="0" err="1"/>
              <a:t>Tongaat</a:t>
            </a:r>
            <a:r>
              <a:rPr lang="en-US" sz="800" b="1" dirty="0"/>
              <a:t>, </a:t>
            </a:r>
            <a:r>
              <a:rPr lang="en-US" sz="800" b="1" dirty="0" smtClean="0"/>
              <a:t>Verulam </a:t>
            </a:r>
            <a:r>
              <a:rPr lang="en-US" sz="800" b="1" dirty="0"/>
              <a:t>sites (South African Medical Research Council): </a:t>
            </a:r>
            <a:r>
              <a:rPr lang="en-US" sz="800"/>
              <a:t>Gita </a:t>
            </a:r>
            <a:r>
              <a:rPr lang="en-US" sz="800" smtClean="0"/>
              <a:t>Ramjee, Anamika </a:t>
            </a:r>
            <a:r>
              <a:rPr lang="en-US" sz="800" dirty="0"/>
              <a:t>Premrajh, </a:t>
            </a:r>
            <a:r>
              <a:rPr lang="en-US" sz="800" dirty="0" err="1" smtClean="0"/>
              <a:t>Dishiki</a:t>
            </a:r>
            <a:r>
              <a:rPr lang="en-US" sz="800" dirty="0" smtClean="0"/>
              <a:t> </a:t>
            </a:r>
            <a:r>
              <a:rPr lang="en-US" sz="800" dirty="0" err="1" smtClean="0"/>
              <a:t>Kalonji</a:t>
            </a:r>
            <a:r>
              <a:rPr lang="en-US" sz="800" dirty="0" smtClean="0"/>
              <a:t>, Logashvari </a:t>
            </a:r>
            <a:r>
              <a:rPr lang="en-US" sz="800" dirty="0"/>
              <a:t>Naidoo, Nishanta Singh, Nitesha Jeenarain, Samantha Siva, Vaneshree Govender, Vimla Naicker, Zakir Gaffoor, Simone Hendricks, </a:t>
            </a:r>
            <a:r>
              <a:rPr lang="en-US" sz="800" dirty="0" err="1"/>
              <a:t>Shaamilah</a:t>
            </a:r>
            <a:r>
              <a:rPr lang="en-US" sz="800" dirty="0"/>
              <a:t> </a:t>
            </a:r>
            <a:r>
              <a:rPr lang="en-US" sz="800" dirty="0" err="1" smtClean="0"/>
              <a:t>Suleman</a:t>
            </a:r>
            <a:endParaRPr lang="en-US" sz="800" dirty="0"/>
          </a:p>
          <a:p>
            <a:pPr lvl="1"/>
            <a:r>
              <a:rPr lang="en-US" sz="800" b="1" dirty="0"/>
              <a:t>South Africa: Johannesburg site (Wits Reproductive Health and HIV Institute): </a:t>
            </a:r>
            <a:r>
              <a:rPr lang="en-US" sz="800" dirty="0"/>
              <a:t>Thesla Palanee-Phillips </a:t>
            </a:r>
          </a:p>
          <a:p>
            <a:pPr lvl="1"/>
            <a:r>
              <a:rPr lang="en-US" sz="800" b="1" dirty="0"/>
              <a:t>Uganda: Kampala site (</a:t>
            </a:r>
            <a:r>
              <a:rPr lang="en-US" sz="800" b="1" dirty="0" err="1"/>
              <a:t>Makerere</a:t>
            </a:r>
            <a:r>
              <a:rPr lang="en-US" sz="800" b="1" dirty="0"/>
              <a:t> University-Johns Hopkins University Research Collaboration): </a:t>
            </a:r>
            <a:r>
              <a:rPr lang="en-US" sz="800" dirty="0" smtClean="0"/>
              <a:t>Brenda </a:t>
            </a:r>
            <a:r>
              <a:rPr lang="en-US" sz="800" dirty="0"/>
              <a:t>Gati, Clemensia Nakabiito</a:t>
            </a:r>
          </a:p>
          <a:p>
            <a:pPr lvl="1"/>
            <a:r>
              <a:rPr lang="en-US" sz="800" b="1" dirty="0"/>
              <a:t>Zimbabwe: </a:t>
            </a:r>
            <a:r>
              <a:rPr lang="en-US" sz="800" b="1" dirty="0" err="1"/>
              <a:t>Chitungwiza-Seke</a:t>
            </a:r>
            <a:r>
              <a:rPr lang="en-US" sz="800" b="1" dirty="0"/>
              <a:t> South, </a:t>
            </a:r>
            <a:r>
              <a:rPr lang="en-US" sz="800" b="1" dirty="0" err="1"/>
              <a:t>Chitungwiza-Zengeza</a:t>
            </a:r>
            <a:r>
              <a:rPr lang="en-US" sz="800" b="1" dirty="0"/>
              <a:t>, Harare-</a:t>
            </a:r>
            <a:r>
              <a:rPr lang="en-US" sz="800" b="1" dirty="0" err="1"/>
              <a:t>Spilhaus</a:t>
            </a:r>
            <a:r>
              <a:rPr lang="en-US" sz="800" b="1" dirty="0"/>
              <a:t> sites (University of Zimbabwe College of Health Sciences Clinical Trials Unit):  </a:t>
            </a:r>
            <a:r>
              <a:rPr lang="en-US" sz="800" dirty="0"/>
              <a:t>Nyaradzo Mgodi, Felix Mhlanga, Portia Hunidzarira, </a:t>
            </a:r>
            <a:r>
              <a:rPr lang="en-US" sz="800" dirty="0" err="1"/>
              <a:t>Zvavahera</a:t>
            </a:r>
            <a:r>
              <a:rPr lang="en-US" sz="800" dirty="0"/>
              <a:t> Chirenje</a:t>
            </a:r>
          </a:p>
          <a:p>
            <a:r>
              <a:rPr lang="en-US" sz="800" b="1" dirty="0"/>
              <a:t>Microbicides Trials Network Leadership and Operations Center (University of Pittsburgh, Magee-</a:t>
            </a:r>
            <a:r>
              <a:rPr lang="en-US" sz="800" b="1" dirty="0" err="1"/>
              <a:t>Womens</a:t>
            </a:r>
            <a:r>
              <a:rPr lang="en-US" sz="800" b="1" dirty="0"/>
              <a:t> Research Institute, University of Washington, FHI 360, New York State Psychiatry Institute, Population Council, RTI International): </a:t>
            </a:r>
            <a:r>
              <a:rPr lang="en-US" sz="800" dirty="0"/>
              <a:t>Sharon Hillier, </a:t>
            </a:r>
            <a:r>
              <a:rPr lang="en-US" sz="800" dirty="0" smtClean="0"/>
              <a:t>Ivan </a:t>
            </a:r>
            <a:r>
              <a:rPr lang="en-US" sz="800" dirty="0"/>
              <a:t>Balan, Katherine Bunge, </a:t>
            </a:r>
            <a:r>
              <a:rPr lang="en-US" sz="800" dirty="0" smtClean="0"/>
              <a:t>Morgan </a:t>
            </a:r>
            <a:r>
              <a:rPr lang="en-US" sz="800" dirty="0"/>
              <a:t>Garcia, Cindy Jacobson, Judith Jones, Ashley Mayo, </a:t>
            </a:r>
            <a:r>
              <a:rPr lang="en-US" sz="800" dirty="0" smtClean="0"/>
              <a:t>Elizabeth </a:t>
            </a:r>
            <a:r>
              <a:rPr lang="en-US" sz="800" dirty="0"/>
              <a:t>Montgomery, </a:t>
            </a:r>
            <a:r>
              <a:rPr lang="en-US" sz="800" dirty="0" smtClean="0"/>
              <a:t>Kenneth </a:t>
            </a:r>
            <a:r>
              <a:rPr lang="en-US" sz="800" dirty="0"/>
              <a:t>Ngure, Rachel Scheckter, Devika Singh, Kristine Torjesen, Ariane van der Straten, Rhonda White</a:t>
            </a:r>
          </a:p>
          <a:p>
            <a:r>
              <a:rPr lang="en-US" sz="800" b="1" dirty="0"/>
              <a:t>Microbicides Trials Network Laboratory Center (Magee-</a:t>
            </a:r>
            <a:r>
              <a:rPr lang="en-US" sz="800" b="1" dirty="0" err="1"/>
              <a:t>Womens</a:t>
            </a:r>
            <a:r>
              <a:rPr lang="en-US" sz="800" b="1" dirty="0"/>
              <a:t> Research Institute, University of Pittsburgh, Johns Hopkins University): </a:t>
            </a:r>
            <a:r>
              <a:rPr lang="en-US" sz="800" dirty="0"/>
              <a:t>Craig Hendrix, Edward Livant, Mark Marzinke, John Mellors, Urvi Parikh</a:t>
            </a:r>
          </a:p>
          <a:p>
            <a:r>
              <a:rPr lang="en-US" sz="800" b="1" dirty="0"/>
              <a:t>Microbicides Trials Network Statistical and Data Management Center (Fred Hutchinson Cancer Research Center): </a:t>
            </a:r>
            <a:r>
              <a:rPr lang="en-US" sz="800" dirty="0"/>
              <a:t>Elizabeth Brown, Jennifer Berthiaume, Marla Husnik, Karen Patterson, Melissa Peda, </a:t>
            </a:r>
            <a:r>
              <a:rPr lang="en-US" sz="800" dirty="0" smtClean="0"/>
              <a:t>Daniel </a:t>
            </a:r>
            <a:r>
              <a:rPr lang="en-US" sz="800" dirty="0"/>
              <a:t>Szydlo</a:t>
            </a:r>
            <a:endParaRPr lang="en-US" sz="800" b="1" dirty="0"/>
          </a:p>
          <a:p>
            <a:r>
              <a:rPr lang="en-US" sz="800" b="1" dirty="0"/>
              <a:t>US National Institutes of Health: </a:t>
            </a:r>
            <a:r>
              <a:rPr lang="en-US" sz="800" dirty="0"/>
              <a:t>Nahida Chakhtoura, Donna Germuga, </a:t>
            </a:r>
            <a:r>
              <a:rPr lang="en-US" sz="800" dirty="0" smtClean="0"/>
              <a:t>Diane </a:t>
            </a:r>
            <a:r>
              <a:rPr lang="en-US" sz="800" dirty="0"/>
              <a:t>Rausch, Lydia Soto-Torres </a:t>
            </a:r>
            <a:endParaRPr lang="en-US" sz="800" b="1" dirty="0"/>
          </a:p>
          <a:p>
            <a:r>
              <a:rPr lang="en-US" sz="800" b="1" dirty="0"/>
              <a:t>International Partnership for Microbicides: </a:t>
            </a:r>
            <a:r>
              <a:rPr lang="en-US" sz="800" dirty="0"/>
              <a:t>Zeda Rosenberg, Annalene Nel</a:t>
            </a:r>
            <a:endParaRPr lang="en-US" altLang="en-US" sz="800" dirty="0"/>
          </a:p>
          <a:p>
            <a:r>
              <a:rPr lang="en-US" altLang="en-US" sz="800" b="1" dirty="0"/>
              <a:t>ASPIRE &amp; HOPE participants and their communities and Community Working </a:t>
            </a:r>
            <a:r>
              <a:rPr lang="en-US" altLang="en-US" sz="800" b="1" dirty="0" smtClean="0"/>
              <a:t>Group</a:t>
            </a:r>
            <a:endParaRPr lang="en-US" sz="800" dirty="0"/>
          </a:p>
          <a:p>
            <a:pPr>
              <a:spcBef>
                <a:spcPts val="0"/>
              </a:spcBef>
            </a:pPr>
            <a:r>
              <a:rPr lang="en-US" sz="800" dirty="0" smtClean="0"/>
              <a:t>The International Partnership for Microbicides developed the </a:t>
            </a:r>
            <a:r>
              <a:rPr lang="en-US" sz="800" dirty="0" err="1" smtClean="0"/>
              <a:t>dapivirine</a:t>
            </a:r>
            <a:r>
              <a:rPr lang="en-US" sz="800" dirty="0" smtClean="0"/>
              <a:t> vaginal ring and provided the rings for this study. </a:t>
            </a:r>
            <a:r>
              <a:rPr lang="en-US" sz="500" dirty="0"/>
              <a:t>IPM receives generous support from the Danish Ministry of Foreign Affairs, Flanders Department of Foreign Affairs, Irish Aid, the German Federal Ministry of Education and Research (BMBF) through the </a:t>
            </a:r>
            <a:r>
              <a:rPr lang="en-US" sz="500" dirty="0" err="1"/>
              <a:t>KfW</a:t>
            </a:r>
            <a:r>
              <a:rPr lang="en-US" sz="500" dirty="0"/>
              <a:t> Development Bank, the Ministry of Foreign Affairs of the Netherlands, UK aid from the British people, the American people through the United States Agency for International Development (USAID) in partnership with the US President’s Emergency Plan for AIDS Relief (PEPFAR), and the Bill &amp; Melinda Gates Foundation.</a:t>
            </a:r>
            <a:endParaRPr lang="en-US" sz="500" dirty="0" smtClean="0"/>
          </a:p>
          <a:p>
            <a:pPr>
              <a:spcBef>
                <a:spcPts val="0"/>
              </a:spcBef>
            </a:pPr>
            <a:r>
              <a:rPr lang="en-US" sz="800" dirty="0" smtClean="0"/>
              <a:t>The </a:t>
            </a:r>
            <a:r>
              <a:rPr lang="en-US" sz="800" dirty="0"/>
              <a:t>Microbicide Trials Network is funded by the National Institute of Allergy and Infectious Diseases (UM1AI068633, UM1AI068615, UM1AI106707),  with co-funding from the </a:t>
            </a:r>
            <a:r>
              <a:rPr lang="en-US" sz="800" i="1" dirty="0"/>
              <a:t>Eunice Kennedy Shriver</a:t>
            </a:r>
            <a:r>
              <a:rPr lang="en-US" sz="800" dirty="0"/>
              <a:t> National Institute of Child Health and Human Development and the National Institute of Mental Health, all components of the U.S. National Institutes of Health.   </a:t>
            </a:r>
          </a:p>
          <a:p>
            <a:pPr marL="0" indent="0">
              <a:buNone/>
            </a:pPr>
            <a:endParaRPr lang="en-US" sz="2400" dirty="0" smtClean="0"/>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299" y="1200150"/>
            <a:ext cx="1290511" cy="333920"/>
          </a:xfrm>
          <a:prstGeom prst="rect">
            <a:avLst/>
          </a:prstGeom>
        </p:spPr>
      </p:pic>
      <p:pic>
        <p:nvPicPr>
          <p:cNvPr id="28" name="Picture 1"/>
          <p:cNvPicPr>
            <a:picLocks noChangeAspect="1"/>
          </p:cNvPicPr>
          <p:nvPr/>
        </p:nvPicPr>
        <p:blipFill>
          <a:blip r:embed="rId5" cstate="print">
            <a:extLst>
              <a:ext uri="{28A0092B-C50C-407E-A947-70E740481C1C}">
                <a14:useLocalDpi xmlns:a14="http://schemas.microsoft.com/office/drawing/2010/main" val="0"/>
              </a:ext>
            </a:extLst>
          </a:blip>
          <a:srcRect r="50000" b="4814"/>
          <a:stretch>
            <a:fillRect/>
          </a:stretch>
        </p:blipFill>
        <p:spPr bwMode="auto">
          <a:xfrm>
            <a:off x="8369379" y="4064676"/>
            <a:ext cx="646755" cy="2820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55046" y="4771544"/>
            <a:ext cx="942139" cy="355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36001" y="3131686"/>
            <a:ext cx="369479" cy="424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01273" y="3539496"/>
            <a:ext cx="443575" cy="45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71111" y="1559470"/>
            <a:ext cx="533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2" descr="uz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35651" y="3449322"/>
            <a:ext cx="393024" cy="473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19" descr="C:\Users\jbaeten\Desktop\Logo.gif"/>
          <p:cNvPicPr>
            <a:picLocks noChangeAspect="1" noChangeArrowheads="1"/>
          </p:cNvPicPr>
          <p:nvPr/>
        </p:nvPicPr>
        <p:blipFill>
          <a:blip r:embed="rId11" cstate="print">
            <a:extLst>
              <a:ext uri="{28A0092B-C50C-407E-A947-70E740481C1C}">
                <a14:useLocalDpi xmlns:a14="http://schemas.microsoft.com/office/drawing/2010/main" val="0"/>
              </a:ext>
            </a:extLst>
          </a:blip>
          <a:srcRect r="23714"/>
          <a:stretch>
            <a:fillRect/>
          </a:stretch>
        </p:blipFill>
        <p:spPr bwMode="auto">
          <a:xfrm>
            <a:off x="7518400" y="2580242"/>
            <a:ext cx="990931" cy="322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1" descr="Description: unc_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62384" y="2641793"/>
            <a:ext cx="480016" cy="312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20001" y="3476311"/>
            <a:ext cx="344324" cy="453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89353" y="2242859"/>
            <a:ext cx="556419" cy="3000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9" name="Picture 2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23130" y="4096817"/>
            <a:ext cx="418764" cy="3506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69738" y="4022038"/>
            <a:ext cx="388999" cy="3834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 name="Picture 40" descr="MWRI Logo symbol text wrap.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37600" y="4468555"/>
            <a:ext cx="362712" cy="312995"/>
          </a:xfrm>
          <a:prstGeom prst="rect">
            <a:avLst/>
          </a:prstGeom>
        </p:spPr>
      </p:pic>
      <p:pic>
        <p:nvPicPr>
          <p:cNvPr id="42" name="Picture 4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67027" y="4059912"/>
            <a:ext cx="343907" cy="3439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3" name="Picture 8" descr="http://2.bp.blogspot.com/-cpRzcajR-QE/UxlH2yutXnI/AAAAAAAALYU/1DGNfZIvHdk/s1600/john-hopkins-university-hacked.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01554" y="4483661"/>
            <a:ext cx="297889" cy="297889"/>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44" descr="scharplogo.jp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763418" y="4095462"/>
            <a:ext cx="942259" cy="349124"/>
          </a:xfrm>
          <a:prstGeom prst="rect">
            <a:avLst/>
          </a:prstGeom>
        </p:spPr>
      </p:pic>
      <p:pic>
        <p:nvPicPr>
          <p:cNvPr id="46" name="Picture 25" descr="DTHF_logo lowres.jp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02237" y="2903956"/>
            <a:ext cx="575041" cy="47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rotWithShape="1">
          <a:blip r:embed="rId22" cstate="print">
            <a:extLst>
              <a:ext uri="{28A0092B-C50C-407E-A947-70E740481C1C}">
                <a14:useLocalDpi xmlns:a14="http://schemas.microsoft.com/office/drawing/2010/main" val="0"/>
              </a:ext>
            </a:extLst>
          </a:blip>
          <a:srcRect l="14810" t="23173" r="12839" b="20224"/>
          <a:stretch/>
        </p:blipFill>
        <p:spPr>
          <a:xfrm>
            <a:off x="8229410" y="2180239"/>
            <a:ext cx="870903" cy="436173"/>
          </a:xfrm>
          <a:prstGeom prst="rect">
            <a:avLst/>
          </a:prstGeom>
        </p:spPr>
      </p:pic>
    </p:spTree>
    <p:custDataLst>
      <p:tags r:id="rId1"/>
    </p:custDataLst>
    <p:extLst>
      <p:ext uri="{BB962C8B-B14F-4D97-AF65-F5344CB8AC3E}">
        <p14:creationId xmlns:p14="http://schemas.microsoft.com/office/powerpoint/2010/main" val="470489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a:t>
            </a:r>
            <a:endParaRPr lang="en-US" b="1" dirty="0"/>
          </a:p>
        </p:txBody>
      </p:sp>
      <p:sp>
        <p:nvSpPr>
          <p:cNvPr id="3" name="Content Placeholder 2"/>
          <p:cNvSpPr>
            <a:spLocks noGrp="1"/>
          </p:cNvSpPr>
          <p:nvPr>
            <p:ph idx="1"/>
          </p:nvPr>
        </p:nvSpPr>
        <p:spPr>
          <a:xfrm>
            <a:off x="485402" y="1504950"/>
            <a:ext cx="5305798" cy="3588924"/>
          </a:xfrm>
        </p:spPr>
        <p:txBody>
          <a:bodyPr/>
          <a:lstStyle/>
          <a:p>
            <a:pPr marL="0" indent="0">
              <a:spcBef>
                <a:spcPts val="0"/>
              </a:spcBef>
              <a:buClr>
                <a:schemeClr val="bg1"/>
              </a:buClr>
              <a:buNone/>
            </a:pPr>
            <a:r>
              <a:rPr lang="en-ZA" sz="2200" dirty="0" smtClean="0">
                <a:latin typeface="+mj-lt"/>
                <a:cs typeface="Arial" panose="020B0604020202020204" pitchFamily="34" charset="0"/>
              </a:rPr>
              <a:t>The </a:t>
            </a:r>
            <a:r>
              <a:rPr lang="en-ZA" sz="2200" dirty="0" err="1" smtClean="0">
                <a:latin typeface="+mj-lt"/>
                <a:cs typeface="Arial" panose="020B0604020202020204" pitchFamily="34" charset="0"/>
              </a:rPr>
              <a:t>dapivirine</a:t>
            </a:r>
            <a:r>
              <a:rPr lang="en-ZA" sz="2200" dirty="0" smtClean="0">
                <a:latin typeface="+mj-lt"/>
                <a:cs typeface="Arial" panose="020B0604020202020204" pitchFamily="34" charset="0"/>
              </a:rPr>
              <a:t> vaginal ring </a:t>
            </a:r>
            <a:r>
              <a:rPr lang="en-GB" sz="2200" dirty="0" smtClean="0">
                <a:latin typeface="+mj-lt"/>
                <a:cs typeface="Arial" panose="020B0604020202020204" pitchFamily="34" charset="0"/>
              </a:rPr>
              <a:t>is </a:t>
            </a:r>
            <a:r>
              <a:rPr lang="en-GB" sz="2200" dirty="0">
                <a:latin typeface="+mj-lt"/>
                <a:cs typeface="Arial" panose="020B0604020202020204" pitchFamily="34" charset="0"/>
              </a:rPr>
              <a:t>a flexible silicone matrix ring containing 25 mg of </a:t>
            </a:r>
            <a:r>
              <a:rPr lang="en-GB" sz="2200" dirty="0" err="1">
                <a:latin typeface="+mj-lt"/>
                <a:cs typeface="Arial" panose="020B0604020202020204" pitchFamily="34" charset="0"/>
              </a:rPr>
              <a:t>dapivirine</a:t>
            </a:r>
            <a:r>
              <a:rPr lang="en-GB" sz="2200" dirty="0">
                <a:latin typeface="+mj-lt"/>
                <a:cs typeface="Arial" panose="020B0604020202020204" pitchFamily="34" charset="0"/>
              </a:rPr>
              <a:t>, an HIV-1 non-nucleoside reverse transcriptase inhibitor</a:t>
            </a:r>
            <a:r>
              <a:rPr lang="en-ZA" sz="2200" dirty="0" smtClean="0">
                <a:latin typeface="+mj-lt"/>
                <a:cs typeface="Arial" panose="020B0604020202020204" pitchFamily="34" charset="0"/>
              </a:rPr>
              <a:t>.</a:t>
            </a:r>
          </a:p>
          <a:p>
            <a:pPr marL="285750" indent="-285750">
              <a:spcBef>
                <a:spcPts val="0"/>
              </a:spcBef>
              <a:buClr>
                <a:schemeClr val="bg1"/>
              </a:buClr>
              <a:buFont typeface="Courier New" panose="02070309020205020404" pitchFamily="49" charset="0"/>
              <a:buChar char="o"/>
            </a:pPr>
            <a:endParaRPr lang="en-ZA" sz="1200" dirty="0">
              <a:latin typeface="+mj-lt"/>
              <a:cs typeface="Arial" panose="020B0604020202020204" pitchFamily="34" charset="0"/>
            </a:endParaRPr>
          </a:p>
          <a:p>
            <a:pPr marL="0" indent="0">
              <a:spcBef>
                <a:spcPts val="0"/>
              </a:spcBef>
              <a:buClr>
                <a:schemeClr val="bg1"/>
              </a:buClr>
              <a:buNone/>
            </a:pPr>
            <a:r>
              <a:rPr lang="en-ZA" sz="2200" dirty="0" err="1">
                <a:latin typeface="+mj-lt"/>
                <a:cs typeface="Arial" panose="020B0604020202020204" pitchFamily="34" charset="0"/>
              </a:rPr>
              <a:t>Dapivirine</a:t>
            </a:r>
            <a:r>
              <a:rPr lang="en-ZA" sz="2200" dirty="0">
                <a:latin typeface="+mj-lt"/>
                <a:cs typeface="Arial" panose="020B0604020202020204" pitchFamily="34" charset="0"/>
              </a:rPr>
              <a:t> is slowly released from the ring when placed in the vagina, and </a:t>
            </a:r>
            <a:br>
              <a:rPr lang="en-ZA" sz="2200" dirty="0">
                <a:latin typeface="+mj-lt"/>
                <a:cs typeface="Arial" panose="020B0604020202020204" pitchFamily="34" charset="0"/>
              </a:rPr>
            </a:br>
            <a:r>
              <a:rPr lang="en-ZA" sz="2200" dirty="0">
                <a:latin typeface="+mj-lt"/>
                <a:cs typeface="Arial" panose="020B0604020202020204" pitchFamily="34" charset="0"/>
              </a:rPr>
              <a:t>the ring is replaced monthly with continuous use.</a:t>
            </a:r>
          </a:p>
          <a:p>
            <a:pPr marL="285750" indent="-285750">
              <a:buClr>
                <a:schemeClr val="bg1"/>
              </a:buClr>
              <a:buFont typeface="Courier New" panose="02070309020205020404" pitchFamily="49" charset="0"/>
              <a:buChar char="o"/>
            </a:pPr>
            <a:endParaRPr lang="en-ZA" sz="2400" dirty="0">
              <a:solidFill>
                <a:srgbClr val="15406B"/>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15"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4544" y="1885950"/>
            <a:ext cx="2772256" cy="243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444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a:t>
            </a:r>
            <a:endParaRPr lang="en-US" b="1" dirty="0"/>
          </a:p>
        </p:txBody>
      </p:sp>
      <p:sp>
        <p:nvSpPr>
          <p:cNvPr id="3" name="Content Placeholder 2"/>
          <p:cNvSpPr>
            <a:spLocks noGrp="1"/>
          </p:cNvSpPr>
          <p:nvPr>
            <p:ph idx="1"/>
          </p:nvPr>
        </p:nvSpPr>
        <p:spPr>
          <a:xfrm>
            <a:off x="485402" y="1504950"/>
            <a:ext cx="4495800" cy="3588924"/>
          </a:xfrm>
        </p:spPr>
        <p:txBody>
          <a:bodyPr/>
          <a:lstStyle/>
          <a:p>
            <a:pPr marL="0" indent="0" eaLnBrk="1" hangingPunct="1">
              <a:buNone/>
            </a:pPr>
            <a:r>
              <a:rPr lang="en-US" sz="2400" dirty="0"/>
              <a:t>Two phase III clinical </a:t>
            </a:r>
            <a:r>
              <a:rPr lang="en-US" sz="2400" dirty="0" smtClean="0"/>
              <a:t>trials – MTN-020/ASPIRE and IPM 027/The Ring Study – showed </a:t>
            </a:r>
            <a:r>
              <a:rPr lang="en-US" sz="2400" dirty="0"/>
              <a:t>that </a:t>
            </a:r>
            <a:r>
              <a:rPr lang="en-US" sz="2400" dirty="0" smtClean="0"/>
              <a:t>the </a:t>
            </a:r>
            <a:r>
              <a:rPr lang="en-US" sz="2400" dirty="0"/>
              <a:t>monthly </a:t>
            </a:r>
            <a:r>
              <a:rPr lang="en-US" sz="2400" dirty="0" err="1" smtClean="0"/>
              <a:t>dapivirine</a:t>
            </a:r>
            <a:r>
              <a:rPr lang="en-US" sz="2400" dirty="0" smtClean="0"/>
              <a:t> vaginal </a:t>
            </a:r>
            <a:r>
              <a:rPr lang="en-US" sz="2400" dirty="0"/>
              <a:t>ring </a:t>
            </a:r>
            <a:r>
              <a:rPr lang="en-US" sz="2400" dirty="0" smtClean="0"/>
              <a:t>was well tolerated </a:t>
            </a:r>
            <a:r>
              <a:rPr lang="en-US" sz="2400" dirty="0"/>
              <a:t>and reduced HIV-1 incidence by approximately 30% compared to placebo</a:t>
            </a:r>
            <a:r>
              <a:rPr lang="en-US" sz="2400" dirty="0" smtClean="0"/>
              <a:t>.</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4518" y="1786016"/>
            <a:ext cx="1097481" cy="379652"/>
          </a:xfrm>
          <a:prstGeom prst="rect">
            <a:avLst/>
          </a:prstGeom>
        </p:spPr>
      </p:pic>
      <p:pic>
        <p:nvPicPr>
          <p:cNvPr id="8" name="Picture 2" descr="C:\Users\mconradie\Desktop\the_ring_study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81150"/>
            <a:ext cx="609600" cy="61144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214547" y="2065486"/>
            <a:ext cx="2177424" cy="2133598"/>
            <a:chOff x="4091600" y="611002"/>
            <a:chExt cx="2667000" cy="2712127"/>
          </a:xfrm>
        </p:grpSpPr>
        <p:pic>
          <p:nvPicPr>
            <p:cNvPr id="10" name="HIV reduction 27.psd" descr="/Users/michaellangley/Desktop/HIV reduction 27.psd"/>
            <p:cNvPicPr>
              <a:picLocks noChangeAspect="1"/>
            </p:cNvPicPr>
            <p:nvPr/>
          </p:nvPicPr>
          <p:blipFill>
            <a:blip r:embed="rId4"/>
            <a:stretch>
              <a:fillRect/>
            </a:stretch>
          </p:blipFill>
          <p:spPr>
            <a:xfrm>
              <a:off x="4091600" y="611002"/>
              <a:ext cx="2667000" cy="2712127"/>
            </a:xfrm>
            <a:prstGeom prst="rect">
              <a:avLst/>
            </a:prstGeom>
          </p:spPr>
        </p:pic>
        <p:sp>
          <p:nvSpPr>
            <p:cNvPr id="11" name="Rectangle 10"/>
            <p:cNvSpPr/>
            <p:nvPr/>
          </p:nvSpPr>
          <p:spPr>
            <a:xfrm>
              <a:off x="4899424" y="1409219"/>
              <a:ext cx="1152926" cy="978076"/>
            </a:xfrm>
            <a:prstGeom prst="rect">
              <a:avLst/>
            </a:prstGeom>
          </p:spPr>
          <p:txBody>
            <a:bodyPr wrap="square">
              <a:spAutoFit/>
            </a:bodyPr>
            <a:lstStyle/>
            <a:p>
              <a:pPr algn="ctr"/>
              <a:r>
                <a:rPr lang="en-US" sz="3200" b="1" i="1" dirty="0" smtClean="0">
                  <a:solidFill>
                    <a:srgbClr val="681F6A"/>
                  </a:solidFill>
                  <a:latin typeface="+mj-lt"/>
                </a:rPr>
                <a:t>27%</a:t>
              </a:r>
            </a:p>
            <a:p>
              <a:pPr algn="ctr"/>
              <a:r>
                <a:rPr lang="en-ZA" sz="1200" b="1" dirty="0" smtClean="0">
                  <a:solidFill>
                    <a:srgbClr val="595959"/>
                  </a:solidFill>
                  <a:latin typeface="+mj-lt"/>
                </a:rPr>
                <a:t>reduction</a:t>
              </a:r>
              <a:endParaRPr lang="en-US" sz="1200" dirty="0">
                <a:solidFill>
                  <a:srgbClr val="595959"/>
                </a:solidFill>
                <a:latin typeface="+mj-lt"/>
              </a:endParaRPr>
            </a:p>
          </p:txBody>
        </p:sp>
      </p:grpSp>
      <p:pic>
        <p:nvPicPr>
          <p:cNvPr id="12" name="Picture 11" descr="HIV reduction.psd"/>
          <p:cNvPicPr>
            <a:picLocks noChangeAspect="1"/>
          </p:cNvPicPr>
          <p:nvPr/>
        </p:nvPicPr>
        <p:blipFill>
          <a:blip r:embed="rId5"/>
          <a:stretch>
            <a:fillRect/>
          </a:stretch>
        </p:blipFill>
        <p:spPr>
          <a:xfrm>
            <a:off x="7010400" y="2057835"/>
            <a:ext cx="2141997" cy="2178241"/>
          </a:xfrm>
          <a:prstGeom prst="rect">
            <a:avLst/>
          </a:prstGeom>
        </p:spPr>
      </p:pic>
      <p:sp>
        <p:nvSpPr>
          <p:cNvPr id="13" name="TextBox 12"/>
          <p:cNvSpPr txBox="1"/>
          <p:nvPr/>
        </p:nvSpPr>
        <p:spPr>
          <a:xfrm>
            <a:off x="7467600" y="2736319"/>
            <a:ext cx="1371600" cy="1261884"/>
          </a:xfrm>
          <a:prstGeom prst="rect">
            <a:avLst/>
          </a:prstGeom>
          <a:noFill/>
        </p:spPr>
        <p:txBody>
          <a:bodyPr wrap="square" rtlCol="0">
            <a:spAutoFit/>
          </a:bodyPr>
          <a:lstStyle/>
          <a:p>
            <a:pPr algn="ctr"/>
            <a:r>
              <a:rPr lang="en-ZA" sz="3200" b="1" i="1" dirty="0" smtClean="0">
                <a:solidFill>
                  <a:srgbClr val="FF0070"/>
                </a:solidFill>
                <a:latin typeface="+mj-lt"/>
              </a:rPr>
              <a:t>31%</a:t>
            </a:r>
          </a:p>
          <a:p>
            <a:pPr algn="ctr"/>
            <a:r>
              <a:rPr lang="en-ZA" sz="1200" b="1" dirty="0">
                <a:solidFill>
                  <a:srgbClr val="595959"/>
                </a:solidFill>
                <a:latin typeface="+mj-lt"/>
              </a:rPr>
              <a:t>reduction</a:t>
            </a:r>
            <a:endParaRPr lang="en-US" sz="1200" dirty="0">
              <a:solidFill>
                <a:srgbClr val="595959"/>
              </a:solidFill>
              <a:latin typeface="+mj-lt"/>
            </a:endParaRPr>
          </a:p>
          <a:p>
            <a:pPr algn="ctr"/>
            <a:endParaRPr lang="en-ZA" sz="3200" b="1" i="1" dirty="0" smtClean="0">
              <a:solidFill>
                <a:srgbClr val="FF0070"/>
              </a:solidFill>
              <a:latin typeface="+mj-lt"/>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15" name="Picture 2" descr="C:\Users\Jared B\Dropbox\Dapivirine\MTN-025\Logo\Hope_Study_2Tag_PM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29400" y="4206735"/>
            <a:ext cx="2414444" cy="276999"/>
          </a:xfrm>
          <a:prstGeom prst="rect">
            <a:avLst/>
          </a:prstGeom>
          <a:noFill/>
        </p:spPr>
        <p:txBody>
          <a:bodyPr wrap="none" rtlCol="0">
            <a:spAutoFit/>
          </a:bodyPr>
          <a:lstStyle/>
          <a:p>
            <a:r>
              <a:rPr lang="en-US" sz="1200" dirty="0" smtClean="0">
                <a:latin typeface="+mj-lt"/>
              </a:rPr>
              <a:t>Baeten et al., Nel et al., NEJM 2016</a:t>
            </a:r>
            <a:endParaRPr lang="en-US" sz="1200" dirty="0">
              <a:latin typeface="+mj-lt"/>
            </a:endParaRPr>
          </a:p>
        </p:txBody>
      </p:sp>
    </p:spTree>
    <p:extLst>
      <p:ext uri="{BB962C8B-B14F-4D97-AF65-F5344CB8AC3E}">
        <p14:creationId xmlns:p14="http://schemas.microsoft.com/office/powerpoint/2010/main" val="2358943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Open-label extension studies</a:t>
            </a:r>
            <a:endParaRPr lang="en-US" b="1" dirty="0"/>
          </a:p>
        </p:txBody>
      </p:sp>
      <p:sp>
        <p:nvSpPr>
          <p:cNvPr id="3" name="Content Placeholder 2"/>
          <p:cNvSpPr>
            <a:spLocks noGrp="1"/>
          </p:cNvSpPr>
          <p:nvPr>
            <p:ph idx="1"/>
          </p:nvPr>
        </p:nvSpPr>
        <p:spPr>
          <a:xfrm>
            <a:off x="152400" y="1307590"/>
            <a:ext cx="6092722" cy="3588924"/>
          </a:xfrm>
        </p:spPr>
        <p:txBody>
          <a:bodyPr/>
          <a:lstStyle/>
          <a:p>
            <a:pPr marL="0" indent="0" eaLnBrk="1" hangingPunct="1">
              <a:buNone/>
            </a:pPr>
            <a:r>
              <a:rPr lang="en-US" sz="2400" dirty="0" smtClean="0"/>
              <a:t>For new HIV-1 prevention strategies, the pathway from clinical trial proof of efficacy to  implementation often passes through open-label extensions</a:t>
            </a:r>
          </a:p>
          <a:p>
            <a:pPr marL="457200" lvl="1" indent="-225425">
              <a:buFont typeface="Arial" panose="020B0604020202020204" pitchFamily="34" charset="0"/>
              <a:buChar char="•"/>
            </a:pPr>
            <a:r>
              <a:rPr lang="en-US" sz="2000" dirty="0"/>
              <a:t>p</a:t>
            </a:r>
            <a:r>
              <a:rPr lang="en-US" sz="2000" dirty="0" smtClean="0"/>
              <a:t>roviding early </a:t>
            </a:r>
            <a:r>
              <a:rPr lang="en-US" sz="2000" b="1" i="1" dirty="0" smtClean="0"/>
              <a:t>access </a:t>
            </a:r>
            <a:r>
              <a:rPr lang="en-US" sz="2000" dirty="0" smtClean="0"/>
              <a:t>to the effective product for those who had participated in the clinical trial</a:t>
            </a:r>
          </a:p>
          <a:p>
            <a:pPr marL="457200" lvl="1" indent="-225425">
              <a:buFont typeface="Arial" panose="020B0604020202020204" pitchFamily="34" charset="0"/>
              <a:buChar char="•"/>
            </a:pPr>
            <a:r>
              <a:rPr lang="en-US" sz="2000" dirty="0" smtClean="0"/>
              <a:t>exploring use of the product in the context of </a:t>
            </a:r>
            <a:r>
              <a:rPr lang="en-US" sz="2000" b="1" i="1" dirty="0" smtClean="0"/>
              <a:t>known clinical efficacy </a:t>
            </a:r>
          </a:p>
          <a:p>
            <a:pPr marL="457200" lvl="1" indent="-225425">
              <a:buFont typeface="Arial" panose="020B0604020202020204" pitchFamily="34" charset="0"/>
              <a:buChar char="•"/>
            </a:pPr>
            <a:r>
              <a:rPr lang="en-US" sz="2000" dirty="0" smtClean="0"/>
              <a:t>bridging to </a:t>
            </a:r>
            <a:r>
              <a:rPr lang="en-US" sz="2000" b="1" i="1" dirty="0" smtClean="0"/>
              <a:t>potential</a:t>
            </a:r>
            <a:r>
              <a:rPr lang="en-US" sz="2000" dirty="0" smtClean="0"/>
              <a:t> </a:t>
            </a:r>
            <a:r>
              <a:rPr lang="en-US" sz="2000" b="1" i="1" dirty="0" smtClean="0"/>
              <a:t>licensure &amp; delivery at scale</a:t>
            </a:r>
            <a:endParaRPr lang="en-US" sz="2000" b="1" i="1" dirty="0"/>
          </a:p>
        </p:txBody>
      </p:sp>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580" y="1545882"/>
            <a:ext cx="1600696" cy="91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580" y="2330839"/>
            <a:ext cx="1585305" cy="1023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b="35036"/>
          <a:stretch/>
        </p:blipFill>
        <p:spPr bwMode="auto">
          <a:xfrm>
            <a:off x="6489678" y="3049625"/>
            <a:ext cx="1600695" cy="1159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1580" y="3942320"/>
            <a:ext cx="1604587" cy="648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8036581" y="3592813"/>
            <a:ext cx="1107419" cy="276999"/>
          </a:xfrm>
          <a:prstGeom prst="rect">
            <a:avLst/>
          </a:prstGeom>
          <a:noFill/>
        </p:spPr>
        <p:txBody>
          <a:bodyPr wrap="none" rtlCol="0">
            <a:spAutoFit/>
          </a:bodyPr>
          <a:lstStyle/>
          <a:p>
            <a:pPr fontAlgn="base">
              <a:spcBef>
                <a:spcPct val="0"/>
              </a:spcBef>
              <a:spcAft>
                <a:spcPct val="0"/>
              </a:spcAft>
            </a:pPr>
            <a:r>
              <a:rPr lang="en-US" sz="1200" dirty="0">
                <a:solidFill>
                  <a:prstClr val="black"/>
                </a:solidFill>
                <a:latin typeface="+mj-lt"/>
              </a:rPr>
              <a:t>Graphic: AVAC</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20" name="Picture 2" descr="C:\Users\Jared B\Dropbox\Dapivirine\MTN-025\Logo\Hope_Study_2Tag_PM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4800" y="4666677"/>
            <a:ext cx="1175084" cy="41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761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MTN-025/HOPE</a:t>
            </a:r>
            <a:endParaRPr lang="en-US" b="1" dirty="0"/>
          </a:p>
        </p:txBody>
      </p:sp>
      <p:sp>
        <p:nvSpPr>
          <p:cNvPr id="3" name="Content Placeholder 2"/>
          <p:cNvSpPr>
            <a:spLocks noGrp="1"/>
          </p:cNvSpPr>
          <p:nvPr>
            <p:ph idx="1"/>
          </p:nvPr>
        </p:nvSpPr>
        <p:spPr>
          <a:xfrm>
            <a:off x="44116" y="1428750"/>
            <a:ext cx="6477000" cy="3588924"/>
          </a:xfrm>
        </p:spPr>
        <p:txBody>
          <a:bodyPr/>
          <a:lstStyle/>
          <a:p>
            <a:pPr marL="457200" lvl="1" indent="-457200">
              <a:buFont typeface="Arial" panose="020B0604020202020204" pitchFamily="34" charset="0"/>
              <a:buChar char="•"/>
              <a:defRPr/>
            </a:pPr>
            <a:r>
              <a:rPr lang="en-US" altLang="en-US" sz="2000" dirty="0" smtClean="0">
                <a:solidFill>
                  <a:srgbClr val="000000"/>
                </a:solidFill>
              </a:rPr>
              <a:t>MTN-025/HOPE was a </a:t>
            </a:r>
            <a:r>
              <a:rPr lang="en-US" altLang="en-US" sz="2000" b="1" dirty="0" smtClean="0">
                <a:solidFill>
                  <a:srgbClr val="000000"/>
                </a:solidFill>
              </a:rPr>
              <a:t>multi-center open-label extension study </a:t>
            </a:r>
            <a:r>
              <a:rPr lang="en-US" altLang="en-US" sz="1400" dirty="0" smtClean="0">
                <a:solidFill>
                  <a:srgbClr val="000000"/>
                </a:solidFill>
              </a:rPr>
              <a:t>(a phase </a:t>
            </a:r>
            <a:r>
              <a:rPr lang="en-US" altLang="en-US" sz="1400" dirty="0" err="1" smtClean="0">
                <a:solidFill>
                  <a:srgbClr val="000000"/>
                </a:solidFill>
              </a:rPr>
              <a:t>IIIb</a:t>
            </a:r>
            <a:r>
              <a:rPr lang="en-US" altLang="en-US" sz="1400" dirty="0" smtClean="0">
                <a:solidFill>
                  <a:srgbClr val="000000"/>
                </a:solidFill>
              </a:rPr>
              <a:t> trial) </a:t>
            </a:r>
            <a:r>
              <a:rPr lang="en-US" altLang="en-US" sz="2000" dirty="0">
                <a:solidFill>
                  <a:srgbClr val="000000"/>
                </a:solidFill>
              </a:rPr>
              <a:t>of </a:t>
            </a:r>
            <a:r>
              <a:rPr lang="en-US" altLang="en-US" sz="2000" dirty="0" smtClean="0">
                <a:solidFill>
                  <a:srgbClr val="000000"/>
                </a:solidFill>
              </a:rPr>
              <a:t>the </a:t>
            </a:r>
            <a:r>
              <a:rPr lang="en-US" altLang="en-US" sz="2000" dirty="0" err="1" smtClean="0">
                <a:solidFill>
                  <a:srgbClr val="000000"/>
                </a:solidFill>
              </a:rPr>
              <a:t>dapivirine</a:t>
            </a:r>
            <a:r>
              <a:rPr lang="en-US" altLang="en-US" sz="2000" dirty="0" smtClean="0">
                <a:solidFill>
                  <a:srgbClr val="000000"/>
                </a:solidFill>
              </a:rPr>
              <a:t> vaginal ring </a:t>
            </a:r>
            <a:r>
              <a:rPr lang="en-US" altLang="en-US" sz="1400" dirty="0" smtClean="0">
                <a:solidFill>
                  <a:srgbClr val="000000"/>
                </a:solidFill>
              </a:rPr>
              <a:t>(25 mg, replaced monthly)</a:t>
            </a:r>
            <a:r>
              <a:rPr lang="en-US" altLang="en-US" sz="2000" dirty="0" smtClean="0">
                <a:solidFill>
                  <a:srgbClr val="000000"/>
                </a:solidFill>
              </a:rPr>
              <a:t>.</a:t>
            </a:r>
          </a:p>
          <a:p>
            <a:pPr marL="457200" lvl="1" indent="-457200">
              <a:buFont typeface="Arial" panose="020B0604020202020204" pitchFamily="34" charset="0"/>
              <a:buChar char="•"/>
              <a:defRPr/>
            </a:pPr>
            <a:r>
              <a:rPr lang="en-US" altLang="en-US" sz="2000" dirty="0" smtClean="0">
                <a:solidFill>
                  <a:srgbClr val="000000"/>
                </a:solidFill>
              </a:rPr>
              <a:t>The </a:t>
            </a:r>
            <a:r>
              <a:rPr lang="en-US" altLang="en-US" sz="2000" b="1" dirty="0" smtClean="0">
                <a:solidFill>
                  <a:srgbClr val="000000"/>
                </a:solidFill>
              </a:rPr>
              <a:t>population</a:t>
            </a:r>
            <a:r>
              <a:rPr lang="en-US" altLang="en-US" sz="2000" dirty="0" smtClean="0">
                <a:solidFill>
                  <a:srgbClr val="000000"/>
                </a:solidFill>
              </a:rPr>
              <a:t> was HIV-1 uninfected women who had previously participated in MTN-020/ASPIRE. </a:t>
            </a:r>
          </a:p>
          <a:p>
            <a:pPr marL="457200" lvl="1" indent="-457200">
              <a:buFont typeface="Arial" panose="020B0604020202020204" pitchFamily="34" charset="0"/>
              <a:buChar char="•"/>
              <a:defRPr/>
            </a:pPr>
            <a:r>
              <a:rPr lang="en-US" altLang="en-US" sz="2000" dirty="0" smtClean="0">
                <a:solidFill>
                  <a:srgbClr val="000000"/>
                </a:solidFill>
              </a:rPr>
              <a:t>The </a:t>
            </a:r>
            <a:r>
              <a:rPr lang="en-US" altLang="en-US" sz="2000" b="1" dirty="0">
                <a:solidFill>
                  <a:srgbClr val="000000"/>
                </a:solidFill>
              </a:rPr>
              <a:t>primary </a:t>
            </a:r>
            <a:r>
              <a:rPr lang="en-US" altLang="en-US" sz="2000" b="1" dirty="0" smtClean="0">
                <a:solidFill>
                  <a:srgbClr val="000000"/>
                </a:solidFill>
              </a:rPr>
              <a:t>objectives </a:t>
            </a:r>
            <a:r>
              <a:rPr lang="en-US" altLang="en-US" sz="2000" dirty="0">
                <a:solidFill>
                  <a:srgbClr val="000000"/>
                </a:solidFill>
              </a:rPr>
              <a:t>of MTN-025/HOPE </a:t>
            </a:r>
            <a:r>
              <a:rPr lang="en-US" altLang="en-US" sz="2000" dirty="0" smtClean="0">
                <a:solidFill>
                  <a:srgbClr val="000000"/>
                </a:solidFill>
              </a:rPr>
              <a:t>were to </a:t>
            </a:r>
            <a:r>
              <a:rPr lang="en-US" altLang="en-US" sz="2000" dirty="0">
                <a:solidFill>
                  <a:srgbClr val="000000"/>
                </a:solidFill>
              </a:rPr>
              <a:t>assess </a:t>
            </a:r>
            <a:r>
              <a:rPr lang="en-US" altLang="en-US" sz="2000" b="1" dirty="0">
                <a:solidFill>
                  <a:srgbClr val="000000"/>
                </a:solidFill>
              </a:rPr>
              <a:t>adherence </a:t>
            </a:r>
            <a:r>
              <a:rPr lang="en-US" altLang="en-US" sz="2000" dirty="0">
                <a:solidFill>
                  <a:srgbClr val="000000"/>
                </a:solidFill>
              </a:rPr>
              <a:t>and </a:t>
            </a:r>
            <a:r>
              <a:rPr lang="en-US" altLang="en-US" sz="2000" b="1" dirty="0">
                <a:solidFill>
                  <a:srgbClr val="000000"/>
                </a:solidFill>
              </a:rPr>
              <a:t>safety</a:t>
            </a:r>
            <a:r>
              <a:rPr lang="en-US" altLang="en-US" sz="2000" dirty="0">
                <a:solidFill>
                  <a:srgbClr val="000000"/>
                </a:solidFill>
              </a:rPr>
              <a:t> in an open-label setting</a:t>
            </a:r>
            <a:r>
              <a:rPr lang="en-US" altLang="en-US" sz="2000" dirty="0" smtClean="0">
                <a:solidFill>
                  <a:srgbClr val="000000"/>
                </a:solidFill>
              </a:rPr>
              <a:t>.</a:t>
            </a:r>
            <a:r>
              <a:rPr lang="en-US" altLang="en-US" sz="2000" dirty="0">
                <a:solidFill>
                  <a:srgbClr val="000000"/>
                </a:solidFill>
              </a:rPr>
              <a:t> </a:t>
            </a:r>
            <a:endParaRPr lang="en-US" altLang="en-US" sz="2000" dirty="0" smtClean="0">
              <a:solidFill>
                <a:srgbClr val="000000"/>
              </a:solidFill>
            </a:endParaRPr>
          </a:p>
          <a:p>
            <a:pPr marL="457200" lvl="1" indent="-457200">
              <a:buFont typeface="Arial" panose="020B0604020202020204" pitchFamily="34" charset="0"/>
              <a:buChar char="•"/>
              <a:defRPr/>
            </a:pPr>
            <a:r>
              <a:rPr lang="en-US" altLang="en-US" sz="2000" b="1" dirty="0" smtClean="0">
                <a:solidFill>
                  <a:srgbClr val="000000"/>
                </a:solidFill>
              </a:rPr>
              <a:t>Secondary objectives </a:t>
            </a:r>
            <a:r>
              <a:rPr lang="en-US" altLang="en-US" sz="2000" dirty="0" smtClean="0">
                <a:solidFill>
                  <a:srgbClr val="000000"/>
                </a:solidFill>
              </a:rPr>
              <a:t>included assessing </a:t>
            </a:r>
            <a:r>
              <a:rPr lang="en-US" altLang="en-US" sz="2000" b="1" dirty="0" smtClean="0">
                <a:solidFill>
                  <a:srgbClr val="000000"/>
                </a:solidFill>
              </a:rPr>
              <a:t>HIV-1 incidence </a:t>
            </a:r>
            <a:r>
              <a:rPr lang="en-US" altLang="en-US" sz="2000" dirty="0" smtClean="0">
                <a:solidFill>
                  <a:srgbClr val="000000"/>
                </a:solidFill>
              </a:rPr>
              <a:t>and </a:t>
            </a:r>
            <a:r>
              <a:rPr lang="en-US" altLang="en-US" sz="2000" b="1" dirty="0" smtClean="0">
                <a:solidFill>
                  <a:srgbClr val="000000"/>
                </a:solidFill>
              </a:rPr>
              <a:t>HIV-1 antiretroviral resistance</a:t>
            </a:r>
            <a:r>
              <a:rPr lang="en-US" altLang="en-US" sz="2000" dirty="0" smtClean="0">
                <a:solidFill>
                  <a:srgbClr val="000000"/>
                </a:solidFill>
              </a:rPr>
              <a:t>. </a:t>
            </a:r>
          </a:p>
          <a:p>
            <a:pPr marL="0" lvl="1" indent="0">
              <a:buNone/>
              <a:defRPr/>
            </a:pPr>
            <a:endParaRPr lang="en-ZA" altLang="en-US" sz="2400" dirty="0">
              <a:solidFill>
                <a:srgbClr val="000000"/>
              </a:solidFill>
            </a:endParaRPr>
          </a:p>
          <a:p>
            <a:pPr marL="0" indent="0">
              <a:buNone/>
            </a:pPr>
            <a:endParaRPr lang="en-US" dirty="0"/>
          </a:p>
        </p:txBody>
      </p:sp>
      <p:pic>
        <p:nvPicPr>
          <p:cNvPr id="5" name="Picture 5" descr="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038350"/>
            <a:ext cx="225684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8" name="Picture 2" descr="C:\Users\Jared B\Dropbox\Dapivirine\MTN-025\Logo\Hope_Study_2Tag_P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302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Design</a:t>
            </a:r>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8"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9600" y="3073392"/>
            <a:ext cx="7772400" cy="1708158"/>
          </a:xfrm>
          <a:prstGeom prst="rect">
            <a:avLst/>
          </a:prstGeom>
          <a:noFill/>
        </p:spPr>
        <p:txBody>
          <a:bodyPr wrap="square" lIns="91438" tIns="45719" rIns="91438" bIns="45719">
            <a:spAutoFit/>
          </a:bodyPr>
          <a:lstStyle/>
          <a:p>
            <a:pPr marL="214308" indent="-214308" defTabSz="685800">
              <a:buClr>
                <a:prstClr val="black"/>
              </a:buClr>
              <a:buSzPct val="100000"/>
              <a:buFont typeface="Arial" panose="020B0604020202020204" pitchFamily="34" charset="0"/>
              <a:buChar char="•"/>
              <a:defRPr/>
            </a:pPr>
            <a:r>
              <a:rPr lang="en-US" sz="1500" b="1" dirty="0" smtClean="0">
                <a:solidFill>
                  <a:prstClr val="black"/>
                </a:solidFill>
                <a:latin typeface="Candara"/>
              </a:rPr>
              <a:t>Follow-up was for 12 months. </a:t>
            </a:r>
            <a:r>
              <a:rPr lang="en-US" sz="1500" u="sng" dirty="0" smtClean="0">
                <a:solidFill>
                  <a:prstClr val="black"/>
                </a:solidFill>
                <a:latin typeface="Candara"/>
              </a:rPr>
              <a:t>Monthly</a:t>
            </a:r>
            <a:r>
              <a:rPr lang="en-US" sz="1500" dirty="0" smtClean="0">
                <a:solidFill>
                  <a:prstClr val="black"/>
                </a:solidFill>
                <a:latin typeface="Candara"/>
              </a:rPr>
              <a:t> </a:t>
            </a:r>
            <a:r>
              <a:rPr lang="en-US" sz="1500" dirty="0">
                <a:solidFill>
                  <a:prstClr val="black"/>
                </a:solidFill>
                <a:latin typeface="Candara"/>
              </a:rPr>
              <a:t>for the first three months, then </a:t>
            </a:r>
            <a:r>
              <a:rPr lang="en-US" sz="1500" u="sng" dirty="0">
                <a:solidFill>
                  <a:prstClr val="black"/>
                </a:solidFill>
                <a:latin typeface="Candara"/>
              </a:rPr>
              <a:t>quarterly</a:t>
            </a:r>
            <a:r>
              <a:rPr lang="en-US" sz="1500" dirty="0">
                <a:solidFill>
                  <a:prstClr val="black"/>
                </a:solidFill>
                <a:latin typeface="Candara"/>
              </a:rPr>
              <a:t> thereafter </a:t>
            </a:r>
          </a:p>
          <a:p>
            <a:pPr marL="557199" lvl="2" indent="-214308" defTabSz="685800">
              <a:buClr>
                <a:prstClr val="black"/>
              </a:buClr>
              <a:buSzPct val="100000"/>
              <a:buFont typeface="Arial" panose="020B0604020202020204" pitchFamily="34" charset="0"/>
              <a:buChar char="•"/>
              <a:defRPr/>
            </a:pPr>
            <a:r>
              <a:rPr lang="en-US" altLang="en-US" sz="1500" dirty="0" smtClean="0">
                <a:solidFill>
                  <a:prstClr val="black"/>
                </a:solidFill>
                <a:latin typeface="Candara"/>
                <a:ea typeface="MS PGothic" pitchFamily="34" charset="-128"/>
              </a:rPr>
              <a:t>Transitioning to a </a:t>
            </a:r>
            <a:r>
              <a:rPr lang="en-US" altLang="en-US" sz="1500" dirty="0">
                <a:solidFill>
                  <a:prstClr val="black"/>
                </a:solidFill>
                <a:latin typeface="Candara"/>
                <a:ea typeface="MS PGothic" pitchFamily="34" charset="-128"/>
              </a:rPr>
              <a:t>more “real world” frequency for </a:t>
            </a:r>
            <a:r>
              <a:rPr lang="en-US" altLang="en-US" sz="1500" dirty="0" smtClean="0">
                <a:solidFill>
                  <a:prstClr val="black"/>
                </a:solidFill>
                <a:latin typeface="Candara"/>
                <a:ea typeface="MS PGothic" pitchFamily="34" charset="-128"/>
              </a:rPr>
              <a:t>follow-up </a:t>
            </a:r>
            <a:r>
              <a:rPr lang="en-US" altLang="en-US" sz="1500" dirty="0">
                <a:solidFill>
                  <a:prstClr val="black"/>
                </a:solidFill>
                <a:latin typeface="Candara"/>
                <a:ea typeface="MS PGothic" pitchFamily="34" charset="-128"/>
              </a:rPr>
              <a:t>and distribution of rings</a:t>
            </a:r>
          </a:p>
          <a:p>
            <a:pPr marL="257168" indent="-257168" defTabSz="685800">
              <a:spcBef>
                <a:spcPts val="0"/>
              </a:spcBef>
              <a:buFont typeface="Arial" panose="020B0604020202020204" pitchFamily="34" charset="0"/>
              <a:buChar char="•"/>
              <a:defRPr/>
            </a:pPr>
            <a:r>
              <a:rPr lang="en-US" altLang="en-US" sz="1500" b="1" dirty="0" smtClean="0">
                <a:solidFill>
                  <a:prstClr val="black"/>
                </a:solidFill>
                <a:latin typeface="Candara"/>
                <a:ea typeface="MS PGothic" pitchFamily="34" charset="-128"/>
              </a:rPr>
              <a:t>Using the ring was a choice</a:t>
            </a:r>
            <a:r>
              <a:rPr lang="en-US" altLang="en-US" sz="1500" b="1" dirty="0">
                <a:solidFill>
                  <a:prstClr val="black"/>
                </a:solidFill>
                <a:latin typeface="Candara"/>
                <a:ea typeface="MS PGothic" pitchFamily="34" charset="-128"/>
              </a:rPr>
              <a:t>.</a:t>
            </a:r>
            <a:r>
              <a:rPr lang="en-US" altLang="en-US" sz="1500" b="1" dirty="0" smtClean="0">
                <a:solidFill>
                  <a:prstClr val="black"/>
                </a:solidFill>
                <a:latin typeface="Candara"/>
                <a:ea typeface="MS PGothic" pitchFamily="34" charset="-128"/>
              </a:rPr>
              <a:t> </a:t>
            </a:r>
            <a:r>
              <a:rPr lang="en-US" altLang="en-US" sz="1500" dirty="0" smtClean="0">
                <a:solidFill>
                  <a:prstClr val="black"/>
                </a:solidFill>
                <a:latin typeface="Candara"/>
                <a:ea typeface="MS PGothic" pitchFamily="34" charset="-128"/>
              </a:rPr>
              <a:t>At every visit, women could choose to accept or decline the </a:t>
            </a:r>
            <a:r>
              <a:rPr lang="en-US" altLang="en-US" sz="1500" dirty="0" err="1" smtClean="0">
                <a:solidFill>
                  <a:prstClr val="black"/>
                </a:solidFill>
                <a:latin typeface="Candara"/>
                <a:ea typeface="MS PGothic" pitchFamily="34" charset="-128"/>
              </a:rPr>
              <a:t>dapivirine</a:t>
            </a:r>
            <a:r>
              <a:rPr lang="en-US" altLang="en-US" sz="1500" dirty="0" smtClean="0">
                <a:solidFill>
                  <a:prstClr val="black"/>
                </a:solidFill>
                <a:latin typeface="Candara"/>
                <a:ea typeface="MS PGothic" pitchFamily="34" charset="-128"/>
              </a:rPr>
              <a:t> vaginal ring and still continue in the study.</a:t>
            </a:r>
            <a:endParaRPr lang="en-US" altLang="en-US" sz="1500" b="1" dirty="0" smtClean="0">
              <a:solidFill>
                <a:prstClr val="black"/>
              </a:solidFill>
              <a:latin typeface="Candara"/>
              <a:ea typeface="MS PGothic" pitchFamily="34" charset="-128"/>
            </a:endParaRPr>
          </a:p>
          <a:p>
            <a:pPr marL="257168" indent="-257168" defTabSz="685800">
              <a:spcBef>
                <a:spcPts val="0"/>
              </a:spcBef>
              <a:buFont typeface="Arial" panose="020B0604020202020204" pitchFamily="34" charset="0"/>
              <a:buChar char="•"/>
              <a:defRPr/>
            </a:pPr>
            <a:r>
              <a:rPr lang="en-US" altLang="en-US" sz="1500" b="1" dirty="0" smtClean="0">
                <a:solidFill>
                  <a:prstClr val="black"/>
                </a:solidFill>
                <a:latin typeface="Candara"/>
                <a:ea typeface="MS PGothic" pitchFamily="34" charset="-128"/>
              </a:rPr>
              <a:t>Study procedures were comprehensive. </a:t>
            </a:r>
            <a:r>
              <a:rPr lang="en-US" altLang="en-US" sz="1500" dirty="0" smtClean="0">
                <a:solidFill>
                  <a:prstClr val="black"/>
                </a:solidFill>
                <a:latin typeface="Candara"/>
                <a:ea typeface="MS PGothic" pitchFamily="34" charset="-128"/>
              </a:rPr>
              <a:t>HIV </a:t>
            </a:r>
            <a:r>
              <a:rPr lang="en-US" altLang="en-US" sz="1500" dirty="0">
                <a:solidFill>
                  <a:prstClr val="black"/>
                </a:solidFill>
                <a:latin typeface="Candara"/>
                <a:ea typeface="MS PGothic" pitchFamily="34" charset="-128"/>
              </a:rPr>
              <a:t>testing, risk-reduction counseling, pregnancy testing, contraceptive counseling/provision, safety monitoring, product counseling/provision</a:t>
            </a:r>
          </a:p>
        </p:txBody>
      </p:sp>
      <p:pic>
        <p:nvPicPr>
          <p:cNvPr id="10" name="Picture 9"/>
          <p:cNvPicPr>
            <a:picLocks noChangeAspect="1"/>
          </p:cNvPicPr>
          <p:nvPr/>
        </p:nvPicPr>
        <p:blipFill>
          <a:blip r:embed="rId4"/>
          <a:stretch>
            <a:fillRect/>
          </a:stretch>
        </p:blipFill>
        <p:spPr>
          <a:xfrm>
            <a:off x="1333500" y="1279662"/>
            <a:ext cx="6515100" cy="1740565"/>
          </a:xfrm>
          <a:prstGeom prst="rect">
            <a:avLst/>
          </a:prstGeom>
        </p:spPr>
      </p:pic>
    </p:spTree>
    <p:extLst>
      <p:ext uri="{BB962C8B-B14F-4D97-AF65-F5344CB8AC3E}">
        <p14:creationId xmlns:p14="http://schemas.microsoft.com/office/powerpoint/2010/main" val="3777369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8"/>
            <a:ext cx="8915400" cy="857250"/>
          </a:xfrm>
        </p:spPr>
        <p:txBody>
          <a:bodyPr/>
          <a:lstStyle/>
          <a:p>
            <a:r>
              <a:rPr lang="en-US" b="1" dirty="0" smtClean="0"/>
              <a:t>Timeline</a:t>
            </a:r>
            <a:endParaRPr lang="en-US" b="1" dirty="0"/>
          </a:p>
        </p:txBody>
      </p:sp>
      <p:sp>
        <p:nvSpPr>
          <p:cNvPr id="3" name="Content Placeholder 2"/>
          <p:cNvSpPr>
            <a:spLocks noGrp="1"/>
          </p:cNvSpPr>
          <p:nvPr>
            <p:ph idx="1"/>
          </p:nvPr>
        </p:nvSpPr>
        <p:spPr>
          <a:xfrm>
            <a:off x="381000" y="1307590"/>
            <a:ext cx="8686800" cy="3588924"/>
          </a:xfrm>
        </p:spPr>
        <p:txBody>
          <a:bodyPr/>
          <a:lstStyle/>
          <a:p>
            <a:pPr marL="457200" lvl="1" indent="-457200">
              <a:lnSpc>
                <a:spcPct val="200000"/>
              </a:lnSpc>
              <a:spcBef>
                <a:spcPts val="0"/>
              </a:spcBef>
              <a:buFont typeface="Arial" panose="020B0604020202020204" pitchFamily="34" charset="0"/>
              <a:buChar char="•"/>
              <a:defRPr/>
            </a:pPr>
            <a:r>
              <a:rPr lang="en-US" altLang="en-US" sz="2400" dirty="0">
                <a:solidFill>
                  <a:srgbClr val="000000"/>
                </a:solidFill>
              </a:rPr>
              <a:t>MTN-020/ASPIRE reported its primary results in February </a:t>
            </a:r>
            <a:r>
              <a:rPr lang="en-US" altLang="en-US" sz="2400" dirty="0" smtClean="0">
                <a:solidFill>
                  <a:srgbClr val="000000"/>
                </a:solidFill>
              </a:rPr>
              <a:t>2016</a:t>
            </a:r>
          </a:p>
          <a:p>
            <a:pPr marL="457200" lvl="1" indent="-457200">
              <a:lnSpc>
                <a:spcPct val="200000"/>
              </a:lnSpc>
              <a:spcBef>
                <a:spcPts val="0"/>
              </a:spcBef>
              <a:buFont typeface="Arial" panose="020B0604020202020204" pitchFamily="34" charset="0"/>
              <a:buChar char="•"/>
              <a:defRPr/>
            </a:pPr>
            <a:r>
              <a:rPr lang="en-US" altLang="en-US" sz="2400" dirty="0" smtClean="0">
                <a:solidFill>
                  <a:srgbClr val="000000"/>
                </a:solidFill>
              </a:rPr>
              <a:t>MTN-025/HOPE </a:t>
            </a:r>
            <a:r>
              <a:rPr lang="en-US" altLang="en-US" sz="2400" dirty="0">
                <a:solidFill>
                  <a:srgbClr val="000000"/>
                </a:solidFill>
              </a:rPr>
              <a:t>began in August </a:t>
            </a:r>
            <a:r>
              <a:rPr lang="en-US" altLang="en-US" sz="2400" dirty="0" smtClean="0">
                <a:solidFill>
                  <a:srgbClr val="000000"/>
                </a:solidFill>
              </a:rPr>
              <a:t>2016</a:t>
            </a:r>
          </a:p>
          <a:p>
            <a:pPr marL="457200" lvl="1" indent="-457200">
              <a:lnSpc>
                <a:spcPct val="200000"/>
              </a:lnSpc>
              <a:spcBef>
                <a:spcPts val="0"/>
              </a:spcBef>
              <a:buFont typeface="Arial" panose="020B0604020202020204" pitchFamily="34" charset="0"/>
              <a:buChar char="•"/>
              <a:defRPr/>
            </a:pPr>
            <a:r>
              <a:rPr lang="en-US" altLang="en-US" sz="2400" dirty="0" smtClean="0">
                <a:solidFill>
                  <a:srgbClr val="000000"/>
                </a:solidFill>
              </a:rPr>
              <a:t>Enrollment into MTN-025/HOPE concluded in September 2017</a:t>
            </a:r>
          </a:p>
          <a:p>
            <a:pPr marL="457200" lvl="1" indent="-457200">
              <a:lnSpc>
                <a:spcPct val="200000"/>
              </a:lnSpc>
              <a:spcBef>
                <a:spcPts val="0"/>
              </a:spcBef>
              <a:buFont typeface="Arial" panose="020B0604020202020204" pitchFamily="34" charset="0"/>
              <a:buChar char="•"/>
              <a:defRPr/>
            </a:pPr>
            <a:r>
              <a:rPr lang="en-US" altLang="en-US" sz="2400" dirty="0" smtClean="0">
                <a:solidFill>
                  <a:srgbClr val="000000"/>
                </a:solidFill>
              </a:rPr>
              <a:t>MTN-025/HOPE follow-up concluded in October 2018</a:t>
            </a:r>
            <a:endParaRPr lang="en-US" altLang="en-US" sz="2400" dirty="0">
              <a:solidFill>
                <a:srgbClr val="000000"/>
              </a:solidFill>
            </a:endParaRPr>
          </a:p>
          <a:p>
            <a:pPr marL="457200" lvl="1" indent="-457200">
              <a:buFont typeface="Arial" panose="020B0604020202020204" pitchFamily="34" charset="0"/>
              <a:buChar char="•"/>
              <a:defRPr/>
            </a:pPr>
            <a:endParaRPr lang="en-US" altLang="en-US" sz="2000" dirty="0" smtClean="0">
              <a:solidFill>
                <a:srgbClr val="000000"/>
              </a:solidFill>
            </a:endParaRPr>
          </a:p>
          <a:p>
            <a:pPr marL="457200" lvl="1" indent="-457200">
              <a:buFont typeface="Arial" panose="020B0604020202020204" pitchFamily="34" charset="0"/>
              <a:buChar char="•"/>
              <a:defRPr/>
            </a:pPr>
            <a:endParaRPr lang="en-US" altLang="en-US" sz="2000" dirty="0" smtClean="0">
              <a:solidFill>
                <a:srgbClr val="000000"/>
              </a:solidFill>
            </a:endParaRPr>
          </a:p>
          <a:p>
            <a:pPr marL="0" lvl="1" indent="0">
              <a:buNone/>
              <a:defRPr/>
            </a:pPr>
            <a:endParaRPr lang="en-ZA" altLang="en-US" sz="2400" dirty="0">
              <a:solidFill>
                <a:srgbClr val="000000"/>
              </a:solidFill>
            </a:endParaRPr>
          </a:p>
          <a:p>
            <a:pPr marL="0" indent="0">
              <a:buNone/>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8"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537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Enrollment</a:t>
            </a:r>
            <a:endParaRPr lang="en-US" b="1" dirty="0"/>
          </a:p>
        </p:txBody>
      </p:sp>
      <p:pic>
        <p:nvPicPr>
          <p:cNvPr id="8" name="Picture 2" descr="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14451"/>
            <a:ext cx="2658914"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2939726" y="1142345"/>
            <a:ext cx="612807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Times New Roman" pitchFamily="18" charset="0"/>
                <a:ea typeface="MS PGothic" pitchFamily="34" charset="-128"/>
              </a:defRPr>
            </a:lvl1pPr>
            <a:lvl2pPr marL="742950" indent="-285750">
              <a:defRPr>
                <a:solidFill>
                  <a:schemeClr val="tx1"/>
                </a:solidFill>
                <a:latin typeface="Times New Roman" pitchFamily="18" charset="0"/>
                <a:ea typeface="MS PGothic" pitchFamily="34" charset="-128"/>
              </a:defRPr>
            </a:lvl2pPr>
            <a:lvl3pPr marL="1143000" indent="-228600">
              <a:defRPr>
                <a:solidFill>
                  <a:schemeClr val="tx1"/>
                </a:solidFill>
                <a:latin typeface="Times New Roman" pitchFamily="18" charset="0"/>
                <a:ea typeface="MS PGothic" pitchFamily="34" charset="-128"/>
              </a:defRPr>
            </a:lvl3pPr>
            <a:lvl4pPr marL="1600200" indent="-228600">
              <a:defRPr>
                <a:solidFill>
                  <a:schemeClr val="tx1"/>
                </a:solidFill>
                <a:latin typeface="Times New Roman" pitchFamily="18" charset="0"/>
                <a:ea typeface="MS PGothic" pitchFamily="34" charset="-128"/>
              </a:defRPr>
            </a:lvl4pPr>
            <a:lvl5pPr marL="2057400" indent="-22860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marL="285750" indent="-285750" eaLnBrk="0" fontAlgn="base" hangingPunct="0">
              <a:spcBef>
                <a:spcPct val="0"/>
              </a:spcBef>
              <a:spcAft>
                <a:spcPct val="0"/>
              </a:spcAft>
              <a:buFont typeface="Arial" panose="020B0604020202020204" pitchFamily="34" charset="0"/>
              <a:buChar char="•"/>
              <a:defRPr/>
            </a:pPr>
            <a:r>
              <a:rPr lang="en-US" altLang="en-US" sz="2000" dirty="0" smtClean="0">
                <a:solidFill>
                  <a:srgbClr val="000000"/>
                </a:solidFill>
                <a:latin typeface="+mj-lt"/>
              </a:rPr>
              <a:t>2629 women participated in MTN-020/ASPIRE</a:t>
            </a:r>
          </a:p>
          <a:p>
            <a:pPr marL="1085850" lvl="1" indent="-342900">
              <a:buFont typeface="Arial" panose="020B0604020202020204" pitchFamily="34" charset="0"/>
              <a:buChar char="•"/>
              <a:defRPr/>
            </a:pPr>
            <a:r>
              <a:rPr lang="en-US" altLang="en-US" sz="1600" dirty="0" smtClean="0">
                <a:solidFill>
                  <a:srgbClr val="000000"/>
                </a:solidFill>
                <a:latin typeface="+mj-lt"/>
              </a:rPr>
              <a:t>171 acquired HIV-1 during follow-up</a:t>
            </a:r>
          </a:p>
          <a:p>
            <a:pPr marL="285750" indent="-285750" eaLnBrk="0" fontAlgn="base" hangingPunct="0">
              <a:spcBef>
                <a:spcPct val="0"/>
              </a:spcBef>
              <a:spcAft>
                <a:spcPct val="0"/>
              </a:spcAft>
              <a:buFont typeface="Arial" panose="020B0604020202020204" pitchFamily="34" charset="0"/>
              <a:buChar char="•"/>
              <a:defRPr/>
            </a:pPr>
            <a:endParaRPr lang="en-US" altLang="en-US" sz="1200" dirty="0">
              <a:solidFill>
                <a:srgbClr val="000000"/>
              </a:solidFill>
              <a:latin typeface="+mj-lt"/>
            </a:endParaRPr>
          </a:p>
          <a:p>
            <a:pPr marL="285750" indent="-285750" eaLnBrk="0" fontAlgn="base" hangingPunct="0">
              <a:spcBef>
                <a:spcPct val="0"/>
              </a:spcBef>
              <a:spcAft>
                <a:spcPct val="0"/>
              </a:spcAft>
              <a:buFont typeface="Arial" panose="020B0604020202020204" pitchFamily="34" charset="0"/>
              <a:buChar char="•"/>
              <a:defRPr/>
            </a:pPr>
            <a:r>
              <a:rPr lang="en-US" altLang="en-US" sz="2000" dirty="0" smtClean="0">
                <a:solidFill>
                  <a:srgbClr val="000000"/>
                </a:solidFill>
                <a:latin typeface="+mj-lt"/>
              </a:rPr>
              <a:t>For MTN-025/HOPE, 1643 women were screened and 1456 women were enrolled, 59% of those HIV-1 uninfected at the completion of MTN-020/ASPIRE.</a:t>
            </a:r>
          </a:p>
          <a:p>
            <a:pPr marL="1028700" lvl="1">
              <a:buFont typeface="Arial" panose="020B0604020202020204" pitchFamily="34" charset="0"/>
              <a:buChar char="•"/>
              <a:defRPr/>
            </a:pPr>
            <a:r>
              <a:rPr lang="en-US" altLang="en-US" sz="1600" dirty="0" smtClean="0">
                <a:solidFill>
                  <a:srgbClr val="000000"/>
                </a:solidFill>
                <a:latin typeface="+mj-lt"/>
              </a:rPr>
              <a:t>Most common reasons for not enrolling were having acquired HIV-1 (30%) &amp; wanting to become pregnant (29%)</a:t>
            </a:r>
          </a:p>
          <a:p>
            <a:pPr marL="285750" indent="-285750" eaLnBrk="0" fontAlgn="base" hangingPunct="0">
              <a:spcBef>
                <a:spcPct val="0"/>
              </a:spcBef>
              <a:spcAft>
                <a:spcPct val="0"/>
              </a:spcAft>
              <a:buFont typeface="Arial" panose="020B0604020202020204" pitchFamily="34" charset="0"/>
              <a:buChar char="•"/>
              <a:defRPr/>
            </a:pPr>
            <a:endParaRPr lang="en-US" altLang="en-US" sz="1200" dirty="0">
              <a:solidFill>
                <a:srgbClr val="000000"/>
              </a:solidFill>
              <a:latin typeface="+mj-lt"/>
            </a:endParaRPr>
          </a:p>
          <a:p>
            <a:pPr marL="285750" indent="-285750" eaLnBrk="0" fontAlgn="base" hangingPunct="0">
              <a:spcBef>
                <a:spcPct val="0"/>
              </a:spcBef>
              <a:spcAft>
                <a:spcPct val="0"/>
              </a:spcAft>
              <a:buFont typeface="Arial" panose="020B0604020202020204" pitchFamily="34" charset="0"/>
              <a:buChar char="•"/>
              <a:defRPr/>
            </a:pPr>
            <a:r>
              <a:rPr lang="en-US" altLang="en-US" sz="2000" dirty="0" smtClean="0">
                <a:solidFill>
                  <a:srgbClr val="000000"/>
                </a:solidFill>
                <a:latin typeface="+mj-lt"/>
              </a:rPr>
              <a:t>Participants were from 14 sites in 4 countries: </a:t>
            </a:r>
          </a:p>
          <a:p>
            <a:pPr marL="1028700" lvl="1">
              <a:buFont typeface="Arial" panose="020B0604020202020204" pitchFamily="34" charset="0"/>
              <a:buChar char="•"/>
              <a:defRPr/>
            </a:pPr>
            <a:r>
              <a:rPr lang="en-US" altLang="en-US" sz="1600" dirty="0" smtClean="0">
                <a:solidFill>
                  <a:srgbClr val="000000"/>
                </a:solidFill>
                <a:latin typeface="+mj-lt"/>
              </a:rPr>
              <a:t>Malawi (n=157, 11%)</a:t>
            </a:r>
          </a:p>
          <a:p>
            <a:pPr marL="1028700" lvl="1">
              <a:buFont typeface="Arial" panose="020B0604020202020204" pitchFamily="34" charset="0"/>
              <a:buChar char="•"/>
              <a:defRPr/>
            </a:pPr>
            <a:r>
              <a:rPr lang="en-US" altLang="en-US" sz="1600" dirty="0" smtClean="0">
                <a:solidFill>
                  <a:srgbClr val="000000"/>
                </a:solidFill>
                <a:latin typeface="+mj-lt"/>
              </a:rPr>
              <a:t>South Africa (n=707, 49%)</a:t>
            </a:r>
          </a:p>
          <a:p>
            <a:pPr marL="1028700" lvl="1">
              <a:buFont typeface="Arial" panose="020B0604020202020204" pitchFamily="34" charset="0"/>
              <a:buChar char="•"/>
              <a:defRPr/>
            </a:pPr>
            <a:r>
              <a:rPr lang="en-US" altLang="en-US" sz="1600" dirty="0" smtClean="0">
                <a:solidFill>
                  <a:srgbClr val="000000"/>
                </a:solidFill>
                <a:latin typeface="+mj-lt"/>
              </a:rPr>
              <a:t>Uganda (n=172, 12%)</a:t>
            </a:r>
          </a:p>
          <a:p>
            <a:pPr marL="1028700" lvl="1">
              <a:buFont typeface="Arial" panose="020B0604020202020204" pitchFamily="34" charset="0"/>
              <a:buChar char="•"/>
              <a:defRPr/>
            </a:pPr>
            <a:r>
              <a:rPr lang="en-US" altLang="en-US" sz="1600" dirty="0" smtClean="0">
                <a:solidFill>
                  <a:srgbClr val="000000"/>
                </a:solidFill>
                <a:latin typeface="+mj-lt"/>
              </a:rPr>
              <a:t>Zimbabwe (n=420, 29%)</a:t>
            </a:r>
          </a:p>
          <a:p>
            <a:pPr marL="285750" indent="-285750" eaLnBrk="0" fontAlgn="base" hangingPunct="0">
              <a:spcBef>
                <a:spcPct val="0"/>
              </a:spcBef>
              <a:spcAft>
                <a:spcPct val="0"/>
              </a:spcAft>
              <a:buFont typeface="Arial" panose="020B0604020202020204" pitchFamily="34" charset="0"/>
              <a:buChar char="•"/>
              <a:defRPr/>
            </a:pPr>
            <a:endParaRPr lang="en-US" altLang="en-US" sz="2000" dirty="0">
              <a:solidFill>
                <a:srgbClr val="000000"/>
              </a:solidFill>
              <a:latin typeface="+mj-lt"/>
            </a:endParaRPr>
          </a:p>
          <a:p>
            <a:pPr marL="285750" indent="-285750" eaLnBrk="0" fontAlgn="base" hangingPunct="0">
              <a:spcBef>
                <a:spcPct val="0"/>
              </a:spcBef>
              <a:spcAft>
                <a:spcPct val="0"/>
              </a:spcAft>
              <a:buFont typeface="Arial" panose="020B0604020202020204" pitchFamily="34" charset="0"/>
              <a:buChar char="•"/>
              <a:defRPr/>
            </a:pPr>
            <a:endParaRPr lang="en-US" altLang="en-US" sz="800" dirty="0">
              <a:solidFill>
                <a:srgbClr val="000000"/>
              </a:solidFill>
              <a:latin typeface="+mj-lt"/>
            </a:endParaRPr>
          </a:p>
        </p:txBody>
      </p:sp>
      <p:sp>
        <p:nvSpPr>
          <p:cNvPr id="10" name="5-Point Star 9"/>
          <p:cNvSpPr/>
          <p:nvPr/>
        </p:nvSpPr>
        <p:spPr bwMode="auto">
          <a:xfrm>
            <a:off x="1905000" y="2876550"/>
            <a:ext cx="304800" cy="228600"/>
          </a:xfrm>
          <a:prstGeom prst="star5">
            <a:avLst/>
          </a:prstGeom>
          <a:solidFill>
            <a:srgbClr val="740074"/>
          </a:solidFill>
          <a:ln w="9525"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dirty="0">
              <a:solidFill>
                <a:srgbClr val="000000"/>
              </a:solidFill>
              <a:latin typeface="Times New Roman" panose="02020603050405020304" pitchFamily="18" charset="0"/>
              <a:ea typeface="MS PGothic" pitchFamily="34" charset="-128"/>
            </a:endParaRPr>
          </a:p>
        </p:txBody>
      </p:sp>
      <p:sp>
        <p:nvSpPr>
          <p:cNvPr id="14" name="5-Point Star 13"/>
          <p:cNvSpPr/>
          <p:nvPr/>
        </p:nvSpPr>
        <p:spPr bwMode="auto">
          <a:xfrm>
            <a:off x="1981200" y="3486150"/>
            <a:ext cx="304800" cy="228600"/>
          </a:xfrm>
          <a:prstGeom prst="star5">
            <a:avLst/>
          </a:prstGeom>
          <a:solidFill>
            <a:srgbClr val="740074"/>
          </a:solidFill>
          <a:ln w="9525"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dirty="0">
              <a:solidFill>
                <a:srgbClr val="000000"/>
              </a:solidFill>
              <a:latin typeface="Times New Roman" panose="02020603050405020304" pitchFamily="18" charset="0"/>
              <a:ea typeface="MS PGothic" pitchFamily="34" charset="-128"/>
            </a:endParaRPr>
          </a:p>
        </p:txBody>
      </p:sp>
      <p:sp>
        <p:nvSpPr>
          <p:cNvPr id="15" name="5-Point Star 14"/>
          <p:cNvSpPr/>
          <p:nvPr/>
        </p:nvSpPr>
        <p:spPr bwMode="auto">
          <a:xfrm>
            <a:off x="1828800" y="3739551"/>
            <a:ext cx="304800" cy="228600"/>
          </a:xfrm>
          <a:prstGeom prst="star5">
            <a:avLst/>
          </a:prstGeom>
          <a:solidFill>
            <a:srgbClr val="740074"/>
          </a:solidFill>
          <a:ln w="9525"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dirty="0">
              <a:solidFill>
                <a:srgbClr val="000000"/>
              </a:solidFill>
              <a:latin typeface="Times New Roman" panose="02020603050405020304" pitchFamily="18" charset="0"/>
              <a:ea typeface="MS PGothic" pitchFamily="34" charset="-128"/>
            </a:endParaRPr>
          </a:p>
        </p:txBody>
      </p:sp>
      <p:sp>
        <p:nvSpPr>
          <p:cNvPr id="16" name="5-Point Star 15"/>
          <p:cNvSpPr/>
          <p:nvPr/>
        </p:nvSpPr>
        <p:spPr bwMode="auto">
          <a:xfrm>
            <a:off x="1600200" y="4205377"/>
            <a:ext cx="304800" cy="228600"/>
          </a:xfrm>
          <a:prstGeom prst="star5">
            <a:avLst/>
          </a:prstGeom>
          <a:solidFill>
            <a:srgbClr val="740074"/>
          </a:solidFill>
          <a:ln w="9525"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dirty="0">
              <a:solidFill>
                <a:srgbClr val="000000"/>
              </a:solidFill>
              <a:latin typeface="Times New Roman" panose="02020603050405020304" pitchFamily="18" charset="0"/>
              <a:ea typeface="MS PGothic" pitchFamily="34" charset="-128"/>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6" y="4699345"/>
            <a:ext cx="1524011" cy="394338"/>
          </a:xfrm>
          <a:prstGeom prst="rect">
            <a:avLst/>
          </a:prstGeom>
        </p:spPr>
      </p:pic>
      <p:pic>
        <p:nvPicPr>
          <p:cNvPr id="12" name="Picture 2" descr="C:\Users\Jared B\Dropbox\Dapivirine\MTN-025\Logo\Hope_Study_2Tag_P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705350"/>
            <a:ext cx="1175084" cy="41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1476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12622</TotalTime>
  <Words>2126</Words>
  <Application>Microsoft Office PowerPoint</Application>
  <PresentationFormat>On-screen Show (16:9)</PresentationFormat>
  <Paragraphs>233</Paragraphs>
  <Slides>24</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MS PGothic</vt:lpstr>
      <vt:lpstr>Arial</vt:lpstr>
      <vt:lpstr>Calibri</vt:lpstr>
      <vt:lpstr>Candara</vt:lpstr>
      <vt:lpstr>Courier New</vt:lpstr>
      <vt:lpstr>Times New Roman</vt:lpstr>
      <vt:lpstr>Wingdings</vt:lpstr>
      <vt:lpstr>ヒラギノ角ゴ Pro W3</vt:lpstr>
      <vt:lpstr>4_Quadrant</vt:lpstr>
      <vt:lpstr>3_Office Theme</vt:lpstr>
      <vt:lpstr>Office Theme</vt:lpstr>
      <vt:lpstr>High uptake and sustained impact on HIV-1 incidence: final results of an open-label extension trial of the dapivirine ring</vt:lpstr>
      <vt:lpstr>Conflict of interest</vt:lpstr>
      <vt:lpstr>Background</vt:lpstr>
      <vt:lpstr>Background</vt:lpstr>
      <vt:lpstr>Open-label extension studies</vt:lpstr>
      <vt:lpstr>MTN-025/HOPE</vt:lpstr>
      <vt:lpstr>Design</vt:lpstr>
      <vt:lpstr>Timeline</vt:lpstr>
      <vt:lpstr>Enrollment</vt:lpstr>
      <vt:lpstr>Participant characteristics</vt:lpstr>
      <vt:lpstr>Participant characteristics</vt:lpstr>
      <vt:lpstr>Retention and Follow-up</vt:lpstr>
      <vt:lpstr>Ring Uptake</vt:lpstr>
      <vt:lpstr>Ring Adherence (1)</vt:lpstr>
      <vt:lpstr>Ring Adherence (2)</vt:lpstr>
      <vt:lpstr>Ring Adherence (3)</vt:lpstr>
      <vt:lpstr>Safety</vt:lpstr>
      <vt:lpstr>HIV-1 incidence</vt:lpstr>
      <vt:lpstr>HIV-1 incidence comparison</vt:lpstr>
      <vt:lpstr>HIV-1 antiretroviral resistance</vt:lpstr>
      <vt:lpstr>Summary</vt:lpstr>
      <vt:lpstr>Discussion </vt:lpstr>
      <vt:lpstr>Conclusions</vt:lpstr>
      <vt:lpstr>MTN-025/HOPE Study Team</vt:lpstr>
    </vt:vector>
  </TitlesOfParts>
  <Company>MTN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Jared Baeten</cp:lastModifiedBy>
  <cp:revision>437</cp:revision>
  <cp:lastPrinted>2014-09-26T13:04:48Z</cp:lastPrinted>
  <dcterms:created xsi:type="dcterms:W3CDTF">2008-01-29T12:38:48Z</dcterms:created>
  <dcterms:modified xsi:type="dcterms:W3CDTF">2019-07-18T17:11:54Z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